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9" r:id="rId1"/>
  </p:sldMasterIdLst>
  <p:notesMasterIdLst>
    <p:notesMasterId r:id="rId15"/>
  </p:notesMasterIdLst>
  <p:handoutMasterIdLst>
    <p:handoutMasterId r:id="rId16"/>
  </p:handoutMasterIdLst>
  <p:sldIdLst>
    <p:sldId id="265" r:id="rId2"/>
    <p:sldId id="266" r:id="rId3"/>
    <p:sldId id="267" r:id="rId4"/>
    <p:sldId id="268" r:id="rId5"/>
    <p:sldId id="276" r:id="rId6"/>
    <p:sldId id="356" r:id="rId7"/>
    <p:sldId id="277" r:id="rId8"/>
    <p:sldId id="278" r:id="rId9"/>
    <p:sldId id="351" r:id="rId10"/>
    <p:sldId id="352" r:id="rId11"/>
    <p:sldId id="353" r:id="rId12"/>
    <p:sldId id="354" r:id="rId13"/>
    <p:sldId id="355"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18" autoAdjust="0"/>
    <p:restoredTop sz="77122" autoAdjust="0"/>
  </p:normalViewPr>
  <p:slideViewPr>
    <p:cSldViewPr>
      <p:cViewPr varScale="1">
        <p:scale>
          <a:sx n="71" d="100"/>
          <a:sy n="71" d="100"/>
        </p:scale>
        <p:origin x="2166"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3072" y="-6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p:nvSpPr>
        <p:spPr>
          <a:xfrm>
            <a:off x="3733800" y="0"/>
            <a:ext cx="3124200" cy="246063"/>
          </a:xfrm>
          <a:prstGeom prst="rect">
            <a:avLst/>
          </a:prstGeom>
          <a:noFill/>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1000">
                <a:cs typeface="Arial" panose="020B0604020202020204" pitchFamily="34" charset="0"/>
              </a:rPr>
              <a:t>12-</a:t>
            </a:r>
            <a:fld id="{41E6E8AB-6757-402F-9D7D-16B1AC03BDC6}" type="slidenum">
              <a:rPr lang="en-US" altLang="en-US" sz="1000">
                <a:cs typeface="Arial" panose="020B0604020202020204" pitchFamily="34" charset="0"/>
              </a:rPr>
              <a:pPr algn="r" eaLnBrk="1" hangingPunct="1"/>
              <a:t>‹#›</a:t>
            </a:fld>
            <a:endParaRPr lang="en-US" altLang="en-US" sz="1000">
              <a:cs typeface="Arial" panose="020B0604020202020204" pitchFamily="34" charset="0"/>
            </a:endParaRPr>
          </a:p>
        </p:txBody>
      </p:sp>
    </p:spTree>
    <p:extLst>
      <p:ext uri="{BB962C8B-B14F-4D97-AF65-F5344CB8AC3E}">
        <p14:creationId xmlns:p14="http://schemas.microsoft.com/office/powerpoint/2010/main" val="1140302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 name="TextBox 7"/>
          <p:cNvSpPr txBox="1"/>
          <p:nvPr/>
        </p:nvSpPr>
        <p:spPr>
          <a:xfrm>
            <a:off x="6019800" y="0"/>
            <a:ext cx="838200" cy="261938"/>
          </a:xfrm>
          <a:prstGeom prst="rect">
            <a:avLst/>
          </a:prstGeom>
          <a:noFill/>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1100"/>
              <a:t>12-</a:t>
            </a:r>
            <a:fld id="{C847A410-F22A-42B6-82E0-0421614DDC67}" type="slidenum">
              <a:rPr lang="en-US" altLang="en-US" sz="1100"/>
              <a:pPr algn="r" eaLnBrk="1" hangingPunct="1"/>
              <a:t>‹#›</a:t>
            </a:fld>
            <a:endParaRPr lang="en-US" altLang="en-US" sz="1100"/>
          </a:p>
        </p:txBody>
      </p:sp>
    </p:spTree>
    <p:extLst>
      <p:ext uri="{BB962C8B-B14F-4D97-AF65-F5344CB8AC3E}">
        <p14:creationId xmlns:p14="http://schemas.microsoft.com/office/powerpoint/2010/main" val="38093042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98307" name="Rectangle 3"/>
          <p:cNvSpPr>
            <a:spLocks noChangeArrowheads="1"/>
          </p:cNvSpPr>
          <p:nvPr>
            <p:ph type="body" idx="1"/>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Costs that differ between alternatives are called</a:t>
            </a:r>
            <a:r>
              <a:rPr lang="en-US" altLang="en-US" sz="600" smtClean="0"/>
              <a:t> </a:t>
            </a:r>
            <a:r>
              <a:rPr lang="en-US" altLang="en-US" smtClean="0"/>
              <a:t>relevant costs. Benefits that differ between alternatives are relevant benefits. </a:t>
            </a:r>
            <a:r>
              <a:rPr lang="en-US" altLang="en-US" sz="600" smtClean="0"/>
              <a:t> </a:t>
            </a:r>
            <a:endParaRPr lang="en-US" altLang="en-US" smtClean="0"/>
          </a:p>
        </p:txBody>
      </p:sp>
    </p:spTree>
    <p:extLst>
      <p:ext uri="{BB962C8B-B14F-4D97-AF65-F5344CB8AC3E}">
        <p14:creationId xmlns:p14="http://schemas.microsoft.com/office/powerpoint/2010/main" val="2369439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103428" name="Rectangle 3"/>
          <p:cNvSpPr>
            <a:spLocks noGrp="1" noChangeArrowheads="1"/>
          </p:cNvSpPr>
          <p:nvPr>
            <p:ph type="body" idx="1"/>
          </p:nvPr>
        </p:nvSpPr>
        <p:spPr bwMode="auto">
          <a:solidFill>
            <a:srgbClr val="FFFFFF"/>
          </a:solidFill>
          <a:ln>
            <a:miter lim="800000"/>
            <a:headEnd/>
            <a:tailEnd/>
          </a:ln>
        </p:spPr>
        <p:txBody>
          <a:bodyPr wrap="square" numCol="1" anchor="t" anchorCtr="0" compatLnSpc="1">
            <a:prstTxWarp prst="textNoShape">
              <a:avLst/>
            </a:prstTxWarp>
          </a:bodyPr>
          <a:lstStyle/>
          <a:p>
            <a:pPr indent="-223838">
              <a:defRPr/>
            </a:pPr>
            <a:r>
              <a:rPr lang="en-US" dirty="0" smtClean="0"/>
              <a:t>An avoidable cost is a cost that can be eliminated, in whole or in part, by choosing one alternative over another. Avoidable costs are relevant costs. Unavoidable costs are irrelevant costs. </a:t>
            </a:r>
          </a:p>
          <a:p>
            <a:pPr marL="223838" indent="-223838">
              <a:defRPr/>
            </a:pPr>
            <a:endParaRPr lang="en-US" dirty="0" smtClean="0"/>
          </a:p>
          <a:p>
            <a:pPr marL="223838" indent="-223838">
              <a:defRPr/>
            </a:pPr>
            <a:r>
              <a:rPr lang="en-US" dirty="0" smtClean="0"/>
              <a:t>T</a:t>
            </a:r>
            <a:r>
              <a:rPr lang="en-US" dirty="0" smtClean="0">
                <a:cs typeface="Times New Roman" pitchFamily="18" charset="0"/>
              </a:rPr>
              <a:t>wo broad categories of costs are never relevant in any decision: </a:t>
            </a:r>
          </a:p>
          <a:p>
            <a:pPr marL="223838" indent="-223838">
              <a:buFontTx/>
              <a:buAutoNum type="arabicPeriod"/>
              <a:defRPr/>
            </a:pPr>
            <a:r>
              <a:rPr lang="en-US" dirty="0" smtClean="0">
                <a:cs typeface="Times New Roman" pitchFamily="18" charset="0"/>
              </a:rPr>
              <a:t>A </a:t>
            </a:r>
            <a:r>
              <a:rPr lang="en-US" dirty="0" smtClean="0"/>
              <a:t>sunk cost is a cost that has already been incurred and cannot be avoided regardless of what a manager decides to do. </a:t>
            </a:r>
          </a:p>
          <a:p>
            <a:pPr marL="223838" indent="-223838">
              <a:buFontTx/>
              <a:buAutoNum type="arabicPeriod"/>
              <a:defRPr/>
            </a:pPr>
            <a:r>
              <a:rPr lang="en-US" dirty="0" smtClean="0"/>
              <a:t>A future </a:t>
            </a:r>
            <a:r>
              <a:rPr lang="en-US" dirty="0" smtClean="0">
                <a:cs typeface="Times New Roman" pitchFamily="18" charset="0"/>
              </a:rPr>
              <a:t>cost that does not differ between alternatives is never relevant in a decision.</a:t>
            </a:r>
            <a:r>
              <a:rPr lang="en-US" dirty="0" smtClean="0"/>
              <a:t> </a:t>
            </a:r>
          </a:p>
        </p:txBody>
      </p:sp>
    </p:spTree>
    <p:extLst>
      <p:ext uri="{BB962C8B-B14F-4D97-AF65-F5344CB8AC3E}">
        <p14:creationId xmlns:p14="http://schemas.microsoft.com/office/powerpoint/2010/main" val="3226957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100355" name="Rectangle 3"/>
          <p:cNvSpPr>
            <a:spLocks noChangeArrowheads="1"/>
          </p:cNvSpPr>
          <p:nvPr>
            <p:ph type="body" idx="1"/>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cs typeface="Times New Roman" panose="02020603050405020304" pitchFamily="18" charset="0"/>
              </a:rPr>
              <a:t>Decision making is a two-step process.  </a:t>
            </a:r>
          </a:p>
          <a:p>
            <a:endParaRPr lang="en-US" altLang="en-US" smtClean="0">
              <a:cs typeface="Times New Roman" panose="02020603050405020304" pitchFamily="18" charset="0"/>
            </a:endParaRPr>
          </a:p>
          <a:p>
            <a:r>
              <a:rPr lang="en-US" altLang="en-US" smtClean="0"/>
              <a:t>The first step is to eliminate costs and benefits that do not differ between alternatives. These irrelevant costs consist of sunk costs and future costs that do not differ between alternatives.  </a:t>
            </a:r>
          </a:p>
          <a:p>
            <a:endParaRPr lang="en-US" altLang="en-US" smtClean="0"/>
          </a:p>
          <a:p>
            <a:r>
              <a:rPr lang="en-US" altLang="en-US" smtClean="0"/>
              <a:t>The second step i</a:t>
            </a:r>
            <a:r>
              <a:rPr lang="en-US" altLang="en-US" smtClean="0">
                <a:cs typeface="Times New Roman" panose="02020603050405020304" pitchFamily="18" charset="0"/>
              </a:rPr>
              <a:t>s to use the remaining costs and benefits that do differ between alternatives in making the decision. The costs that remain are the differential, or avoidable, costs.</a:t>
            </a:r>
            <a:endParaRPr lang="en-US" altLang="en-US" smtClean="0"/>
          </a:p>
          <a:p>
            <a:endParaRPr lang="en-US" altLang="en-US" smtClean="0"/>
          </a:p>
        </p:txBody>
      </p:sp>
    </p:spTree>
    <p:extLst>
      <p:ext uri="{BB962C8B-B14F-4D97-AF65-F5344CB8AC3E}">
        <p14:creationId xmlns:p14="http://schemas.microsoft.com/office/powerpoint/2010/main" val="579024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101379" name="Rectangle 3"/>
          <p:cNvSpPr>
            <a:spLocks noChangeArrowheads="1"/>
          </p:cNvSpPr>
          <p:nvPr>
            <p:ph type="body" idx="1"/>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Costs that are relevant in one decision situation may not be relevant in another context. Thus, in each decision situation, the manager must examine the data at hand and isolate the relevant costs.</a:t>
            </a:r>
          </a:p>
          <a:p>
            <a:endParaRPr lang="en-US" altLang="en-US" smtClean="0"/>
          </a:p>
        </p:txBody>
      </p:sp>
    </p:spTree>
    <p:extLst>
      <p:ext uri="{BB962C8B-B14F-4D97-AF65-F5344CB8AC3E}">
        <p14:creationId xmlns:p14="http://schemas.microsoft.com/office/powerpoint/2010/main" val="2676587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109571" name="Rectangle 3"/>
          <p:cNvSpPr>
            <a:spLocks noChangeArrowheads="1"/>
          </p:cNvSpPr>
          <p:nvPr>
            <p:ph type="body" idx="1"/>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cs typeface="Times New Roman" panose="02020603050405020304" pitchFamily="18" charset="0"/>
              </a:rPr>
              <a:t>Assume the following information for a company considering a new labor-saving machine that rents for $3,000 per year. </a:t>
            </a:r>
          </a:p>
          <a:p>
            <a:r>
              <a:rPr lang="en-US" altLang="en-US" smtClean="0">
                <a:cs typeface="Times New Roman" panose="02020603050405020304" pitchFamily="18" charset="0"/>
              </a:rPr>
              <a:t> </a:t>
            </a:r>
          </a:p>
          <a:p>
            <a:r>
              <a:rPr lang="en-US" altLang="en-US" smtClean="0">
                <a:cs typeface="Times New Roman" panose="02020603050405020304" pitchFamily="18" charset="0"/>
              </a:rPr>
              <a:t>The</a:t>
            </a:r>
            <a:r>
              <a:rPr lang="en-US" altLang="en-US" smtClean="0"/>
              <a:t> total approach requires constructing two contribution format income statements – one for each alternative.  </a:t>
            </a:r>
          </a:p>
          <a:p>
            <a:endParaRPr lang="en-US" altLang="en-US" smtClean="0">
              <a:cs typeface="Times New Roman" panose="02020603050405020304" pitchFamily="18" charset="0"/>
            </a:endParaRPr>
          </a:p>
          <a:p>
            <a:r>
              <a:rPr lang="en-US" altLang="en-US" smtClean="0">
                <a:cs typeface="Times New Roman" panose="02020603050405020304" pitchFamily="18" charset="0"/>
              </a:rPr>
              <a:t>The difference between the two income statements of $12,000 equals the differential benefits shown at the bottom of the right-hand column.</a:t>
            </a:r>
          </a:p>
          <a:p>
            <a:endParaRPr lang="en-US" altLang="en-US" smtClean="0"/>
          </a:p>
        </p:txBody>
      </p:sp>
    </p:spTree>
    <p:extLst>
      <p:ext uri="{BB962C8B-B14F-4D97-AF65-F5344CB8AC3E}">
        <p14:creationId xmlns:p14="http://schemas.microsoft.com/office/powerpoint/2010/main" val="965947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109571" name="Rectangle 3"/>
          <p:cNvSpPr>
            <a:spLocks noChangeArrowheads="1"/>
          </p:cNvSpPr>
          <p:nvPr>
            <p:ph type="body" idx="1"/>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cs typeface="Times New Roman" panose="02020603050405020304" pitchFamily="18" charset="0"/>
              </a:rPr>
              <a:t>Assume the following information for a company considering a new labor-saving machine that rents for $3,000 per year. </a:t>
            </a:r>
          </a:p>
          <a:p>
            <a:r>
              <a:rPr lang="en-US" altLang="en-US" smtClean="0">
                <a:cs typeface="Times New Roman" panose="02020603050405020304" pitchFamily="18" charset="0"/>
              </a:rPr>
              <a:t> </a:t>
            </a:r>
          </a:p>
          <a:p>
            <a:r>
              <a:rPr lang="en-US" altLang="en-US" smtClean="0">
                <a:cs typeface="Times New Roman" panose="02020603050405020304" pitchFamily="18" charset="0"/>
              </a:rPr>
              <a:t>The</a:t>
            </a:r>
            <a:r>
              <a:rPr lang="en-US" altLang="en-US" smtClean="0"/>
              <a:t> total approach requires constructing two contribution format income statements – one for each alternative.  </a:t>
            </a:r>
          </a:p>
          <a:p>
            <a:endParaRPr lang="en-US" altLang="en-US" smtClean="0">
              <a:cs typeface="Times New Roman" panose="02020603050405020304" pitchFamily="18" charset="0"/>
            </a:endParaRPr>
          </a:p>
          <a:p>
            <a:r>
              <a:rPr lang="en-US" altLang="en-US" smtClean="0">
                <a:cs typeface="Times New Roman" panose="02020603050405020304" pitchFamily="18" charset="0"/>
              </a:rPr>
              <a:t>The difference between the two income statements of $12,000 equals the differential benefits shown at the bottom of the right-hand column.</a:t>
            </a:r>
          </a:p>
          <a:p>
            <a:endParaRPr lang="en-US" altLang="en-US" smtClean="0"/>
          </a:p>
        </p:txBody>
      </p:sp>
    </p:spTree>
    <p:extLst>
      <p:ext uri="{BB962C8B-B14F-4D97-AF65-F5344CB8AC3E}">
        <p14:creationId xmlns:p14="http://schemas.microsoft.com/office/powerpoint/2010/main" val="850293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110595" name="Rectangle 3"/>
          <p:cNvSpPr>
            <a:spLocks noChangeArrowheads="1"/>
          </p:cNvSpPr>
          <p:nvPr>
            <p:ph type="body" idx="1"/>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cs typeface="Times New Roman" panose="02020603050405020304" pitchFamily="18" charset="0"/>
              </a:rPr>
              <a:t>The most efficient means of analyzing this decision is to use the differential approach to isolate the relevant costs and benefits as shown. </a:t>
            </a:r>
          </a:p>
        </p:txBody>
      </p:sp>
    </p:spTree>
    <p:extLst>
      <p:ext uri="{BB962C8B-B14F-4D97-AF65-F5344CB8AC3E}">
        <p14:creationId xmlns:p14="http://schemas.microsoft.com/office/powerpoint/2010/main" val="1836246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111619" name="Rectangle 3"/>
          <p:cNvSpPr>
            <a:spLocks noChangeArrowheads="1"/>
          </p:cNvSpPr>
          <p:nvPr>
            <p:ph type="body" idx="1"/>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cs typeface="Times New Roman" panose="02020603050405020304" pitchFamily="18" charset="0"/>
              </a:rPr>
              <a:t>Using the differential approach is desirable for two reasons:</a:t>
            </a:r>
          </a:p>
          <a:p>
            <a:r>
              <a:rPr lang="en-US" altLang="en-US" smtClean="0">
                <a:cs typeface="Times New Roman" panose="02020603050405020304" pitchFamily="18" charset="0"/>
              </a:rPr>
              <a:t> </a:t>
            </a:r>
          </a:p>
          <a:p>
            <a:r>
              <a:rPr lang="en-US" altLang="en-US" smtClean="0"/>
              <a:t>First, only rarely will enough information be available to prepare detailed income statements for both alternatives.</a:t>
            </a:r>
          </a:p>
          <a:p>
            <a:endParaRPr lang="en-US" altLang="en-US" smtClean="0"/>
          </a:p>
          <a:p>
            <a:r>
              <a:rPr lang="en-US" altLang="en-US" smtClean="0"/>
              <a:t>Second, m</a:t>
            </a:r>
            <a:r>
              <a:rPr lang="en-US" altLang="en-US" smtClean="0">
                <a:cs typeface="Times New Roman" panose="02020603050405020304" pitchFamily="18" charset="0"/>
              </a:rPr>
              <a:t>ingling irrelevant costs with relevant costs may cause confusion and distract attention away from the information that is really critical. </a:t>
            </a:r>
          </a:p>
        </p:txBody>
      </p:sp>
    </p:spTree>
    <p:extLst>
      <p:ext uri="{BB962C8B-B14F-4D97-AF65-F5344CB8AC3E}">
        <p14:creationId xmlns:p14="http://schemas.microsoft.com/office/powerpoint/2010/main" val="2237322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Learning objective number 2 is to prepare an analysis showing whether a product line or other business segment should be added or dropped.</a:t>
            </a:r>
          </a:p>
          <a:p>
            <a:endParaRPr lang="en-US" altLang="en-US" smtClean="0"/>
          </a:p>
        </p:txBody>
      </p:sp>
    </p:spTree>
    <p:extLst>
      <p:ext uri="{BB962C8B-B14F-4D97-AF65-F5344CB8AC3E}">
        <p14:creationId xmlns:p14="http://schemas.microsoft.com/office/powerpoint/2010/main" val="319589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Learning objective number 3 is to prepare a make or buy analysis.</a:t>
            </a:r>
          </a:p>
          <a:p>
            <a:endParaRPr lang="en-US" altLang="en-US" smtClean="0"/>
          </a:p>
        </p:txBody>
      </p:sp>
    </p:spTree>
    <p:extLst>
      <p:ext uri="{BB962C8B-B14F-4D97-AF65-F5344CB8AC3E}">
        <p14:creationId xmlns:p14="http://schemas.microsoft.com/office/powerpoint/2010/main" val="715450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Learning objective number 4 is to prepare an analysis showing whether a special order should be accepted.</a:t>
            </a:r>
          </a:p>
          <a:p>
            <a:endParaRPr lang="en-US" altLang="en-US" smtClean="0"/>
          </a:p>
        </p:txBody>
      </p:sp>
    </p:spTree>
    <p:extLst>
      <p:ext uri="{BB962C8B-B14F-4D97-AF65-F5344CB8AC3E}">
        <p14:creationId xmlns:p14="http://schemas.microsoft.com/office/powerpoint/2010/main" val="531345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Learning objective number 5 is to determine the most profitable use of a constrained resource.</a:t>
            </a:r>
          </a:p>
          <a:p>
            <a:endParaRPr lang="en-US" altLang="en-US" smtClean="0"/>
          </a:p>
        </p:txBody>
      </p:sp>
    </p:spTree>
    <p:extLst>
      <p:ext uri="{BB962C8B-B14F-4D97-AF65-F5344CB8AC3E}">
        <p14:creationId xmlns:p14="http://schemas.microsoft.com/office/powerpoint/2010/main" val="2096141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Learning objective number 7 is to prepare an analysis showing whether joint products should be sold at the split-off point or processed further.</a:t>
            </a:r>
          </a:p>
          <a:p>
            <a:endParaRPr lang="en-US" altLang="en-US" smtClean="0"/>
          </a:p>
        </p:txBody>
      </p:sp>
    </p:spTree>
    <p:extLst>
      <p:ext uri="{BB962C8B-B14F-4D97-AF65-F5344CB8AC3E}">
        <p14:creationId xmlns:p14="http://schemas.microsoft.com/office/powerpoint/2010/main" val="3566866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Rectangle 9"/>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11" name="Rounded Rectangle 10"/>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12" name="Rounded Rectangle 11"/>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Rectangle 12"/>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Rectangle 13"/>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14"/>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6" name="Rectangle 15"/>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TextBox 16"/>
          <p:cNvSpPr txBox="1">
            <a:spLocks noChangeArrowheads="1"/>
          </p:cNvSpPr>
          <p:nvPr userDrawn="1"/>
        </p:nvSpPr>
        <p:spPr bwMode="auto">
          <a:xfrm>
            <a:off x="457200" y="5305425"/>
            <a:ext cx="4724400" cy="1323975"/>
          </a:xfrm>
          <a:prstGeom prst="rect">
            <a:avLst/>
          </a:prstGeom>
          <a:noFill/>
          <a:ln w="9525">
            <a:noFill/>
            <a:miter lim="800000"/>
            <a:headEnd/>
            <a:tailEnd/>
          </a:ln>
        </p:spPr>
        <p:txBody>
          <a:bodyPr>
            <a:spAutoFit/>
          </a:bodyPr>
          <a:lstStyle/>
          <a:p>
            <a:pPr>
              <a:defRPr/>
            </a:pPr>
            <a:r>
              <a:rPr lang="en-US" sz="1600" dirty="0">
                <a:solidFill>
                  <a:schemeClr val="accent2">
                    <a:lumMod val="75000"/>
                  </a:schemeClr>
                </a:solidFill>
                <a:cs typeface="Arial" pitchFamily="34" charset="0"/>
              </a:rPr>
              <a:t>PowerPoint Authors:</a:t>
            </a:r>
          </a:p>
          <a:p>
            <a:pPr>
              <a:defRPr/>
            </a:pPr>
            <a:r>
              <a:rPr lang="en-US" sz="1600" dirty="0">
                <a:solidFill>
                  <a:schemeClr val="accent2">
                    <a:lumMod val="75000"/>
                  </a:schemeClr>
                </a:solidFill>
                <a:cs typeface="Arial" pitchFamily="34" charset="0"/>
              </a:rPr>
              <a:t>	Susan Coomer Galbreath, Ph.D., CPA</a:t>
            </a:r>
          </a:p>
          <a:p>
            <a:pPr>
              <a:defRPr/>
            </a:pPr>
            <a:r>
              <a:rPr lang="en-US" sz="1600" dirty="0">
                <a:solidFill>
                  <a:schemeClr val="accent2">
                    <a:lumMod val="75000"/>
                  </a:schemeClr>
                </a:solidFill>
                <a:cs typeface="Arial" pitchFamily="34" charset="0"/>
              </a:rPr>
              <a:t>	Charles W. Caldwell, D.B.A., CMA</a:t>
            </a:r>
          </a:p>
          <a:p>
            <a:pPr>
              <a:defRPr/>
            </a:pPr>
            <a:r>
              <a:rPr lang="en-US" sz="1600" dirty="0">
                <a:solidFill>
                  <a:schemeClr val="accent2">
                    <a:lumMod val="75000"/>
                  </a:schemeClr>
                </a:solidFill>
                <a:cs typeface="Arial" pitchFamily="34" charset="0"/>
              </a:rPr>
              <a:t>	Jon A. Booker, Ph.D., CPA, CIA</a:t>
            </a:r>
          </a:p>
          <a:p>
            <a:pPr>
              <a:defRPr/>
            </a:pPr>
            <a:r>
              <a:rPr lang="en-US" sz="1600" dirty="0">
                <a:solidFill>
                  <a:schemeClr val="accent2">
                    <a:lumMod val="75000"/>
                  </a:schemeClr>
                </a:solidFill>
                <a:cs typeface="Arial" pitchFamily="34" charset="0"/>
              </a:rPr>
              <a:t>	Cynthia J. Rooney, Ph.D., CPA</a:t>
            </a:r>
          </a:p>
        </p:txBody>
      </p:sp>
      <p:sp>
        <p:nvSpPr>
          <p:cNvPr id="18" name="Text Box 18"/>
          <p:cNvSpPr txBox="1">
            <a:spLocks noChangeArrowheads="1"/>
          </p:cNvSpPr>
          <p:nvPr userDrawn="1"/>
        </p:nvSpPr>
        <p:spPr bwMode="auto">
          <a:xfrm>
            <a:off x="4800600" y="6589713"/>
            <a:ext cx="4121150" cy="246062"/>
          </a:xfrm>
          <a:prstGeom prst="rect">
            <a:avLst/>
          </a:prstGeom>
          <a:noFill/>
          <a:ln w="9525">
            <a:noFill/>
            <a:miter lim="800000"/>
            <a:headEnd/>
            <a:tailEnd/>
          </a:ln>
          <a:effectLst/>
        </p:spPr>
        <p:txBody>
          <a:bodyPr wrap="none">
            <a:spAutoFit/>
          </a:bodyPr>
          <a:lstStyle/>
          <a:p>
            <a:pPr eaLnBrk="0" fontAlgn="auto" hangingPunct="0">
              <a:spcBef>
                <a:spcPts val="0"/>
              </a:spcBef>
              <a:spcAft>
                <a:spcPts val="0"/>
              </a:spcAft>
              <a:defRPr/>
            </a:pPr>
            <a:r>
              <a:rPr lang="en-US" sz="1000" i="1" dirty="0">
                <a:solidFill>
                  <a:schemeClr val="accent1">
                    <a:lumMod val="50000"/>
                  </a:schemeClr>
                </a:solidFill>
                <a:latin typeface="Times" pitchFamily="-110" charset="0"/>
                <a:ea typeface="ＭＳ Ｐゴシック" pitchFamily="-110" charset="-128"/>
              </a:rPr>
              <a:t>Copyright © 2012 by The McGraw-Hill Companies, Inc. All rights reserved.</a:t>
            </a:r>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en-US" dirty="0" smtClean="0"/>
              <a:t>Click to edit Master title style</a:t>
            </a:r>
            <a:endParaRPr lang="en-US" dirty="0"/>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latin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Tree>
    <p:extLst>
      <p:ext uri="{BB962C8B-B14F-4D97-AF65-F5344CB8AC3E}">
        <p14:creationId xmlns:p14="http://schemas.microsoft.com/office/powerpoint/2010/main" val="3770027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98062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457200" y="457200"/>
            <a:ext cx="8229600" cy="1066800"/>
          </a:xfrm>
        </p:spPr>
        <p:txBody>
          <a:bodyPr>
            <a:normAutofit/>
          </a:bodyPr>
          <a:lstStyle>
            <a:lvl1pPr>
              <a:defRPr sz="4000"/>
            </a:lvl1pPr>
          </a:lstStyle>
          <a:p>
            <a:r>
              <a:rPr lang="en-US" dirty="0" smtClean="0"/>
              <a:t>Click to edit Master title style</a:t>
            </a:r>
            <a:endParaRPr lang="en-US" dirty="0"/>
          </a:p>
        </p:txBody>
      </p:sp>
    </p:spTree>
    <p:extLst>
      <p:ext uri="{BB962C8B-B14F-4D97-AF65-F5344CB8AC3E}">
        <p14:creationId xmlns:p14="http://schemas.microsoft.com/office/powerpoint/2010/main" val="595709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53049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9" name="Rectangle 28"/>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0" name="Rectangle 29"/>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33" name="Rounded Rectangle 32"/>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5" name="Rectangle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6" name="Rectangle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7" name="Rectangle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8" name="Rectangle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9" name="Rectangle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0" name="Rectangle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47117" name="Title Placeholder 21"/>
          <p:cNvSpPr>
            <a:spLocks noGrp="1"/>
          </p:cNvSpPr>
          <p:nvPr>
            <p:ph type="title"/>
          </p:nvPr>
        </p:nvSpPr>
        <p:spPr bwMode="auto">
          <a:xfrm>
            <a:off x="457200" y="4572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7118" name="Text Placeholder 12"/>
          <p:cNvSpPr>
            <a:spLocks noGrp="1"/>
          </p:cNvSpPr>
          <p:nvPr>
            <p:ph type="body" idx="1"/>
          </p:nvPr>
        </p:nvSpPr>
        <p:spPr bwMode="auto">
          <a:xfrm>
            <a:off x="457200" y="1563688"/>
            <a:ext cx="82296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 name="TextBox 19"/>
          <p:cNvSpPr txBox="1"/>
          <p:nvPr userDrawn="1"/>
        </p:nvSpPr>
        <p:spPr>
          <a:xfrm>
            <a:off x="7848600" y="0"/>
            <a:ext cx="990600" cy="246063"/>
          </a:xfrm>
          <a:prstGeom prst="rect">
            <a:avLst/>
          </a:prstGeom>
          <a:noFill/>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1000">
                <a:solidFill>
                  <a:schemeClr val="bg1"/>
                </a:solidFill>
              </a:rPr>
              <a:t>12-</a:t>
            </a:r>
            <a:fld id="{493720BA-DD84-4F1B-AEB5-92423F838725}" type="slidenum">
              <a:rPr lang="en-US" altLang="en-US" sz="1000">
                <a:solidFill>
                  <a:schemeClr val="bg1"/>
                </a:solidFill>
              </a:rPr>
              <a:pPr algn="r" eaLnBrk="1" hangingPunct="1"/>
              <a:t>‹#›</a:t>
            </a:fld>
            <a:endParaRPr lang="en-US" altLang="en-US" sz="1000">
              <a:solidFill>
                <a:schemeClr val="bg1"/>
              </a:solidFill>
            </a:endParaRPr>
          </a:p>
        </p:txBody>
      </p:sp>
    </p:spTree>
  </p:cSld>
  <p:clrMap bg1="lt1" tx1="dk1" bg2="lt2" tx2="dk2" accent1="accent1" accent2="accent2" accent3="accent3" accent4="accent4" accent5="accent5" accent6="accent6" hlink="hlink" folHlink="folHlink"/>
  <p:sldLayoutIdLst>
    <p:sldLayoutId id="2147484001" r:id="rId1"/>
    <p:sldLayoutId id="2147483998" r:id="rId2"/>
    <p:sldLayoutId id="2147483999" r:id="rId3"/>
    <p:sldLayoutId id="2147484000" r:id="rId4"/>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3600">
          <a:solidFill>
            <a:schemeClr val="tx2"/>
          </a:solidFill>
          <a:latin typeface="Trebuchet MS" pitchFamily="34" charset="0"/>
        </a:defRPr>
      </a:lvl6pPr>
      <a:lvl7pPr marL="914400" algn="l" rtl="0" fontAlgn="base">
        <a:spcBef>
          <a:spcPct val="0"/>
        </a:spcBef>
        <a:spcAft>
          <a:spcPct val="0"/>
        </a:spcAft>
        <a:defRPr sz="3600">
          <a:solidFill>
            <a:schemeClr val="tx2"/>
          </a:solidFill>
          <a:latin typeface="Trebuchet MS" pitchFamily="34" charset="0"/>
        </a:defRPr>
      </a:lvl7pPr>
      <a:lvl8pPr marL="1371600" algn="l" rtl="0" fontAlgn="base">
        <a:spcBef>
          <a:spcPct val="0"/>
        </a:spcBef>
        <a:spcAft>
          <a:spcPct val="0"/>
        </a:spcAft>
        <a:defRPr sz="3600">
          <a:solidFill>
            <a:schemeClr val="tx2"/>
          </a:solidFill>
          <a:latin typeface="Trebuchet MS" pitchFamily="34" charset="0"/>
        </a:defRPr>
      </a:lvl8pPr>
      <a:lvl9pPr marL="1828800" algn="l" rtl="0" fontAlgn="base">
        <a:spcBef>
          <a:spcPct val="0"/>
        </a:spcBef>
        <a:spcAft>
          <a:spcPct val="0"/>
        </a:spcAft>
        <a:defRPr sz="36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anose="02040502050405020303"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anose="02040502050405020303"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anose="05020102010507070707"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anose="05020102010507070707"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anose="02040502050405020303"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Microsoft_Excel_97-2003_Worksheet1.xls"/></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Microsoft_Excel_97-2003_Worksheet2.xls"/></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2.bin"/><Relationship Id="rId5" Type="http://schemas.openxmlformats.org/officeDocument/2006/relationships/image" Target="../media/image6.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noFill/>
        </p:spPr>
        <p:txBody>
          <a:bodyPr lIns="90488" tIns="44450" rIns="90488" bIns="44450"/>
          <a:lstStyle/>
          <a:p>
            <a:r>
              <a:rPr lang="en-US" altLang="en-US" smtClean="0"/>
              <a:t>Relevant Costs and Benefits</a:t>
            </a:r>
          </a:p>
        </p:txBody>
      </p:sp>
      <p:sp>
        <p:nvSpPr>
          <p:cNvPr id="305155" name="Rectangle 3"/>
          <p:cNvSpPr>
            <a:spLocks noGrp="1" noChangeArrowheads="1"/>
          </p:cNvSpPr>
          <p:nvPr>
            <p:ph sz="quarter" idx="1"/>
          </p:nvPr>
        </p:nvSpPr>
        <p:spPr>
          <a:xfrm>
            <a:off x="457200" y="1828800"/>
            <a:ext cx="8229600" cy="1295400"/>
          </a:xfrm>
          <a:solidFill>
            <a:schemeClr val="accent2">
              <a:lumMod val="20000"/>
              <a:lumOff val="80000"/>
            </a:schemeClr>
          </a:solidFill>
          <a:ln>
            <a:solidFill>
              <a:schemeClr val="accent1">
                <a:lumMod val="75000"/>
              </a:schemeClr>
            </a:solidFill>
          </a:ln>
        </p:spPr>
        <p:txBody>
          <a:bodyPr lIns="90488" tIns="44450" rIns="90488" bIns="44450"/>
          <a:lstStyle/>
          <a:p>
            <a:pPr algn="ctr">
              <a:buFont typeface="Times" pitchFamily="34" charset="0"/>
              <a:buNone/>
              <a:defRPr/>
            </a:pPr>
            <a:r>
              <a:rPr lang="en-US" sz="3400" dirty="0"/>
              <a:t>   A </a:t>
            </a:r>
            <a:r>
              <a:rPr lang="en-US" sz="3400" b="1" dirty="0">
                <a:solidFill>
                  <a:srgbClr val="0000CC"/>
                </a:solidFill>
              </a:rPr>
              <a:t>relevant cost</a:t>
            </a:r>
            <a:r>
              <a:rPr lang="en-US" sz="3400" dirty="0">
                <a:solidFill>
                  <a:schemeClr val="accent2"/>
                </a:solidFill>
                <a:effectLst>
                  <a:outerShdw blurRad="38100" dist="38100" dir="2700000" algn="tl">
                    <a:srgbClr val="000000"/>
                  </a:outerShdw>
                </a:effectLst>
              </a:rPr>
              <a:t> </a:t>
            </a:r>
            <a:r>
              <a:rPr lang="en-US" sz="3400" dirty="0"/>
              <a:t>is a cost that differs between alternatives.</a:t>
            </a:r>
          </a:p>
        </p:txBody>
      </p:sp>
      <p:grpSp>
        <p:nvGrpSpPr>
          <p:cNvPr id="51204" name="Group 4"/>
          <p:cNvGrpSpPr>
            <a:grpSpLocks/>
          </p:cNvGrpSpPr>
          <p:nvPr/>
        </p:nvGrpSpPr>
        <p:grpSpPr bwMode="auto">
          <a:xfrm>
            <a:off x="3733800" y="5029200"/>
            <a:ext cx="1752600" cy="1600200"/>
            <a:chOff x="2176" y="2280"/>
            <a:chExt cx="1873" cy="1862"/>
          </a:xfrm>
        </p:grpSpPr>
        <p:sp>
          <p:nvSpPr>
            <p:cNvPr id="51208" name="Freeform 5"/>
            <p:cNvSpPr>
              <a:spLocks/>
            </p:cNvSpPr>
            <p:nvPr/>
          </p:nvSpPr>
          <p:spPr bwMode="auto">
            <a:xfrm>
              <a:off x="2612" y="2823"/>
              <a:ext cx="928" cy="1237"/>
            </a:xfrm>
            <a:custGeom>
              <a:avLst/>
              <a:gdLst>
                <a:gd name="T0" fmla="*/ 0 w 5564"/>
                <a:gd name="T1" fmla="*/ 0 h 7421"/>
                <a:gd name="T2" fmla="*/ 0 w 5564"/>
                <a:gd name="T3" fmla="*/ 0 h 7421"/>
                <a:gd name="T4" fmla="*/ 0 w 5564"/>
                <a:gd name="T5" fmla="*/ 0 h 7421"/>
                <a:gd name="T6" fmla="*/ 0 w 5564"/>
                <a:gd name="T7" fmla="*/ 0 h 7421"/>
                <a:gd name="T8" fmla="*/ 0 w 5564"/>
                <a:gd name="T9" fmla="*/ 0 h 7421"/>
                <a:gd name="T10" fmla="*/ 0 w 5564"/>
                <a:gd name="T11" fmla="*/ 0 h 7421"/>
                <a:gd name="T12" fmla="*/ 0 w 5564"/>
                <a:gd name="T13" fmla="*/ 0 h 7421"/>
                <a:gd name="T14" fmla="*/ 0 w 5564"/>
                <a:gd name="T15" fmla="*/ 0 h 7421"/>
                <a:gd name="T16" fmla="*/ 0 w 5564"/>
                <a:gd name="T17" fmla="*/ 0 h 7421"/>
                <a:gd name="T18" fmla="*/ 0 w 5564"/>
                <a:gd name="T19" fmla="*/ 0 h 7421"/>
                <a:gd name="T20" fmla="*/ 0 w 5564"/>
                <a:gd name="T21" fmla="*/ 0 h 7421"/>
                <a:gd name="T22" fmla="*/ 0 w 5564"/>
                <a:gd name="T23" fmla="*/ 0 h 7421"/>
                <a:gd name="T24" fmla="*/ 0 w 5564"/>
                <a:gd name="T25" fmla="*/ 0 h 7421"/>
                <a:gd name="T26" fmla="*/ 0 w 5564"/>
                <a:gd name="T27" fmla="*/ 0 h 7421"/>
                <a:gd name="T28" fmla="*/ 0 w 5564"/>
                <a:gd name="T29" fmla="*/ 0 h 7421"/>
                <a:gd name="T30" fmla="*/ 0 w 5564"/>
                <a:gd name="T31" fmla="*/ 0 h 7421"/>
                <a:gd name="T32" fmla="*/ 0 w 5564"/>
                <a:gd name="T33" fmla="*/ 0 h 7421"/>
                <a:gd name="T34" fmla="*/ 0 w 5564"/>
                <a:gd name="T35" fmla="*/ 0 h 7421"/>
                <a:gd name="T36" fmla="*/ 0 w 5564"/>
                <a:gd name="T37" fmla="*/ 0 h 7421"/>
                <a:gd name="T38" fmla="*/ 0 w 5564"/>
                <a:gd name="T39" fmla="*/ 0 h 7421"/>
                <a:gd name="T40" fmla="*/ 0 w 5564"/>
                <a:gd name="T41" fmla="*/ 0 h 7421"/>
                <a:gd name="T42" fmla="*/ 0 w 5564"/>
                <a:gd name="T43" fmla="*/ 0 h 7421"/>
                <a:gd name="T44" fmla="*/ 0 w 5564"/>
                <a:gd name="T45" fmla="*/ 0 h 7421"/>
                <a:gd name="T46" fmla="*/ 0 w 5564"/>
                <a:gd name="T47" fmla="*/ 0 h 7421"/>
                <a:gd name="T48" fmla="*/ 0 w 5564"/>
                <a:gd name="T49" fmla="*/ 0 h 7421"/>
                <a:gd name="T50" fmla="*/ 0 w 5564"/>
                <a:gd name="T51" fmla="*/ 0 h 7421"/>
                <a:gd name="T52" fmla="*/ 0 w 5564"/>
                <a:gd name="T53" fmla="*/ 0 h 7421"/>
                <a:gd name="T54" fmla="*/ 0 w 5564"/>
                <a:gd name="T55" fmla="*/ 0 h 7421"/>
                <a:gd name="T56" fmla="*/ 0 w 5564"/>
                <a:gd name="T57" fmla="*/ 0 h 7421"/>
                <a:gd name="T58" fmla="*/ 0 w 5564"/>
                <a:gd name="T59" fmla="*/ 0 h 7421"/>
                <a:gd name="T60" fmla="*/ 0 w 5564"/>
                <a:gd name="T61" fmla="*/ 0 h 7421"/>
                <a:gd name="T62" fmla="*/ 0 w 5564"/>
                <a:gd name="T63" fmla="*/ 0 h 7421"/>
                <a:gd name="T64" fmla="*/ 0 w 5564"/>
                <a:gd name="T65" fmla="*/ 0 h 7421"/>
                <a:gd name="T66" fmla="*/ 0 w 5564"/>
                <a:gd name="T67" fmla="*/ 0 h 7421"/>
                <a:gd name="T68" fmla="*/ 0 w 5564"/>
                <a:gd name="T69" fmla="*/ 0 h 7421"/>
                <a:gd name="T70" fmla="*/ 0 w 5564"/>
                <a:gd name="T71" fmla="*/ 0 h 7421"/>
                <a:gd name="T72" fmla="*/ 0 w 5564"/>
                <a:gd name="T73" fmla="*/ 0 h 7421"/>
                <a:gd name="T74" fmla="*/ 0 w 5564"/>
                <a:gd name="T75" fmla="*/ 0 h 7421"/>
                <a:gd name="T76" fmla="*/ 0 w 5564"/>
                <a:gd name="T77" fmla="*/ 0 h 7421"/>
                <a:gd name="T78" fmla="*/ 0 w 5564"/>
                <a:gd name="T79" fmla="*/ 0 h 7421"/>
                <a:gd name="T80" fmla="*/ 0 w 5564"/>
                <a:gd name="T81" fmla="*/ 0 h 7421"/>
                <a:gd name="T82" fmla="*/ 0 w 5564"/>
                <a:gd name="T83" fmla="*/ 0 h 7421"/>
                <a:gd name="T84" fmla="*/ 0 w 5564"/>
                <a:gd name="T85" fmla="*/ 0 h 7421"/>
                <a:gd name="T86" fmla="*/ 0 w 5564"/>
                <a:gd name="T87" fmla="*/ 0 h 7421"/>
                <a:gd name="T88" fmla="*/ 0 w 5564"/>
                <a:gd name="T89" fmla="*/ 0 h 7421"/>
                <a:gd name="T90" fmla="*/ 0 w 5564"/>
                <a:gd name="T91" fmla="*/ 0 h 7421"/>
                <a:gd name="T92" fmla="*/ 0 w 5564"/>
                <a:gd name="T93" fmla="*/ 0 h 7421"/>
                <a:gd name="T94" fmla="*/ 0 w 5564"/>
                <a:gd name="T95" fmla="*/ 0 h 7421"/>
                <a:gd name="T96" fmla="*/ 0 w 5564"/>
                <a:gd name="T97" fmla="*/ 0 h 7421"/>
                <a:gd name="T98" fmla="*/ 0 w 5564"/>
                <a:gd name="T99" fmla="*/ 0 h 7421"/>
                <a:gd name="T100" fmla="*/ 0 w 5564"/>
                <a:gd name="T101" fmla="*/ 0 h 7421"/>
                <a:gd name="T102" fmla="*/ 0 w 5564"/>
                <a:gd name="T103" fmla="*/ 0 h 7421"/>
                <a:gd name="T104" fmla="*/ 0 w 5564"/>
                <a:gd name="T105" fmla="*/ 0 h 7421"/>
                <a:gd name="T106" fmla="*/ 0 w 5564"/>
                <a:gd name="T107" fmla="*/ 0 h 7421"/>
                <a:gd name="T108" fmla="*/ 0 w 5564"/>
                <a:gd name="T109" fmla="*/ 0 h 7421"/>
                <a:gd name="T110" fmla="*/ 0 w 5564"/>
                <a:gd name="T111" fmla="*/ 0 h 7421"/>
                <a:gd name="T112" fmla="*/ 0 w 5564"/>
                <a:gd name="T113" fmla="*/ 0 h 7421"/>
                <a:gd name="T114" fmla="*/ 0 w 5564"/>
                <a:gd name="T115" fmla="*/ 0 h 7421"/>
                <a:gd name="T116" fmla="*/ 0 w 5564"/>
                <a:gd name="T117" fmla="*/ 0 h 7421"/>
                <a:gd name="T118" fmla="*/ 0 w 5564"/>
                <a:gd name="T119" fmla="*/ 0 h 742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564"/>
                <a:gd name="T181" fmla="*/ 0 h 7421"/>
                <a:gd name="T182" fmla="*/ 5564 w 5564"/>
                <a:gd name="T183" fmla="*/ 7421 h 742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564" h="7421">
                  <a:moveTo>
                    <a:pt x="486" y="7298"/>
                  </a:moveTo>
                  <a:lnTo>
                    <a:pt x="446" y="6961"/>
                  </a:lnTo>
                  <a:lnTo>
                    <a:pt x="557" y="6674"/>
                  </a:lnTo>
                  <a:lnTo>
                    <a:pt x="689" y="6263"/>
                  </a:lnTo>
                  <a:lnTo>
                    <a:pt x="763" y="5929"/>
                  </a:lnTo>
                  <a:lnTo>
                    <a:pt x="836" y="5565"/>
                  </a:lnTo>
                  <a:lnTo>
                    <a:pt x="930" y="4868"/>
                  </a:lnTo>
                  <a:lnTo>
                    <a:pt x="1004" y="4338"/>
                  </a:lnTo>
                  <a:lnTo>
                    <a:pt x="728" y="4124"/>
                  </a:lnTo>
                  <a:lnTo>
                    <a:pt x="519" y="3931"/>
                  </a:lnTo>
                  <a:lnTo>
                    <a:pt x="372" y="3760"/>
                  </a:lnTo>
                  <a:lnTo>
                    <a:pt x="593" y="3426"/>
                  </a:lnTo>
                  <a:lnTo>
                    <a:pt x="744" y="3155"/>
                  </a:lnTo>
                  <a:lnTo>
                    <a:pt x="800" y="2938"/>
                  </a:lnTo>
                  <a:lnTo>
                    <a:pt x="859" y="2534"/>
                  </a:lnTo>
                  <a:lnTo>
                    <a:pt x="910" y="2170"/>
                  </a:lnTo>
                  <a:lnTo>
                    <a:pt x="728" y="1904"/>
                  </a:lnTo>
                  <a:lnTo>
                    <a:pt x="427" y="1904"/>
                  </a:lnTo>
                  <a:lnTo>
                    <a:pt x="0" y="1326"/>
                  </a:lnTo>
                  <a:lnTo>
                    <a:pt x="94" y="992"/>
                  </a:lnTo>
                  <a:lnTo>
                    <a:pt x="261" y="822"/>
                  </a:lnTo>
                  <a:lnTo>
                    <a:pt x="407" y="746"/>
                  </a:lnTo>
                  <a:lnTo>
                    <a:pt x="578" y="919"/>
                  </a:lnTo>
                  <a:lnTo>
                    <a:pt x="763" y="1037"/>
                  </a:lnTo>
                  <a:lnTo>
                    <a:pt x="1025" y="1113"/>
                  </a:lnTo>
                  <a:lnTo>
                    <a:pt x="1527" y="847"/>
                  </a:lnTo>
                  <a:lnTo>
                    <a:pt x="1583" y="722"/>
                  </a:lnTo>
                  <a:lnTo>
                    <a:pt x="1638" y="582"/>
                  </a:lnTo>
                  <a:lnTo>
                    <a:pt x="1896" y="605"/>
                  </a:lnTo>
                  <a:lnTo>
                    <a:pt x="2174" y="774"/>
                  </a:lnTo>
                  <a:lnTo>
                    <a:pt x="3462" y="387"/>
                  </a:lnTo>
                  <a:lnTo>
                    <a:pt x="3722" y="339"/>
                  </a:lnTo>
                  <a:lnTo>
                    <a:pt x="4056" y="246"/>
                  </a:lnTo>
                  <a:lnTo>
                    <a:pt x="4261" y="557"/>
                  </a:lnTo>
                  <a:lnTo>
                    <a:pt x="4424" y="557"/>
                  </a:lnTo>
                  <a:lnTo>
                    <a:pt x="4594" y="363"/>
                  </a:lnTo>
                  <a:lnTo>
                    <a:pt x="4760" y="363"/>
                  </a:lnTo>
                  <a:lnTo>
                    <a:pt x="5212" y="0"/>
                  </a:lnTo>
                  <a:lnTo>
                    <a:pt x="5564" y="746"/>
                  </a:lnTo>
                  <a:lnTo>
                    <a:pt x="4540" y="1326"/>
                  </a:lnTo>
                  <a:lnTo>
                    <a:pt x="4318" y="1350"/>
                  </a:lnTo>
                  <a:lnTo>
                    <a:pt x="4239" y="1615"/>
                  </a:lnTo>
                  <a:lnTo>
                    <a:pt x="4261" y="2390"/>
                  </a:lnTo>
                  <a:lnTo>
                    <a:pt x="4354" y="2700"/>
                  </a:lnTo>
                  <a:lnTo>
                    <a:pt x="4729" y="3447"/>
                  </a:lnTo>
                  <a:lnTo>
                    <a:pt x="4907" y="3760"/>
                  </a:lnTo>
                  <a:lnTo>
                    <a:pt x="4555" y="4192"/>
                  </a:lnTo>
                  <a:lnTo>
                    <a:pt x="4907" y="7252"/>
                  </a:lnTo>
                  <a:lnTo>
                    <a:pt x="4574" y="7277"/>
                  </a:lnTo>
                  <a:lnTo>
                    <a:pt x="4129" y="7203"/>
                  </a:lnTo>
                  <a:lnTo>
                    <a:pt x="3905" y="7033"/>
                  </a:lnTo>
                  <a:lnTo>
                    <a:pt x="3835" y="6674"/>
                  </a:lnTo>
                  <a:lnTo>
                    <a:pt x="3514" y="5877"/>
                  </a:lnTo>
                  <a:lnTo>
                    <a:pt x="3162" y="5181"/>
                  </a:lnTo>
                  <a:lnTo>
                    <a:pt x="2921" y="4843"/>
                  </a:lnTo>
                  <a:lnTo>
                    <a:pt x="2696" y="4580"/>
                  </a:lnTo>
                  <a:lnTo>
                    <a:pt x="2101" y="5061"/>
                  </a:lnTo>
                  <a:lnTo>
                    <a:pt x="744" y="7421"/>
                  </a:lnTo>
                  <a:lnTo>
                    <a:pt x="542" y="7373"/>
                  </a:lnTo>
                  <a:lnTo>
                    <a:pt x="486" y="7298"/>
                  </a:lnTo>
                  <a:close/>
                </a:path>
              </a:pathLst>
            </a:custGeom>
            <a:solidFill>
              <a:srgbClr val="70230C"/>
            </a:solidFill>
            <a:ln w="0">
              <a:solidFill>
                <a:srgbClr val="70230C"/>
              </a:solidFill>
              <a:round/>
              <a:headEnd/>
              <a:tailEnd/>
            </a:ln>
          </p:spPr>
          <p:txBody>
            <a:bodyPr/>
            <a:lstStyle/>
            <a:p>
              <a:endParaRPr lang="en-US"/>
            </a:p>
          </p:txBody>
        </p:sp>
        <p:sp>
          <p:nvSpPr>
            <p:cNvPr id="51209" name="Freeform 6"/>
            <p:cNvSpPr>
              <a:spLocks/>
            </p:cNvSpPr>
            <p:nvPr/>
          </p:nvSpPr>
          <p:spPr bwMode="auto">
            <a:xfrm>
              <a:off x="2569" y="2915"/>
              <a:ext cx="108" cy="143"/>
            </a:xfrm>
            <a:custGeom>
              <a:avLst/>
              <a:gdLst>
                <a:gd name="T0" fmla="*/ 0 w 647"/>
                <a:gd name="T1" fmla="*/ 0 h 857"/>
                <a:gd name="T2" fmla="*/ 0 w 647"/>
                <a:gd name="T3" fmla="*/ 0 h 857"/>
                <a:gd name="T4" fmla="*/ 0 w 647"/>
                <a:gd name="T5" fmla="*/ 0 h 857"/>
                <a:gd name="T6" fmla="*/ 0 w 647"/>
                <a:gd name="T7" fmla="*/ 0 h 857"/>
                <a:gd name="T8" fmla="*/ 0 w 647"/>
                <a:gd name="T9" fmla="*/ 0 h 857"/>
                <a:gd name="T10" fmla="*/ 0 w 647"/>
                <a:gd name="T11" fmla="*/ 0 h 857"/>
                <a:gd name="T12" fmla="*/ 0 w 647"/>
                <a:gd name="T13" fmla="*/ 0 h 857"/>
                <a:gd name="T14" fmla="*/ 0 w 647"/>
                <a:gd name="T15" fmla="*/ 0 h 857"/>
                <a:gd name="T16" fmla="*/ 0 w 647"/>
                <a:gd name="T17" fmla="*/ 0 h 8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7"/>
                <a:gd name="T28" fmla="*/ 0 h 857"/>
                <a:gd name="T29" fmla="*/ 647 w 647"/>
                <a:gd name="T30" fmla="*/ 857 h 8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7" h="857">
                  <a:moveTo>
                    <a:pt x="0" y="609"/>
                  </a:moveTo>
                  <a:lnTo>
                    <a:pt x="196" y="857"/>
                  </a:lnTo>
                  <a:lnTo>
                    <a:pt x="326" y="475"/>
                  </a:lnTo>
                  <a:lnTo>
                    <a:pt x="494" y="281"/>
                  </a:lnTo>
                  <a:lnTo>
                    <a:pt x="647" y="169"/>
                  </a:lnTo>
                  <a:lnTo>
                    <a:pt x="545" y="0"/>
                  </a:lnTo>
                  <a:lnTo>
                    <a:pt x="339" y="111"/>
                  </a:lnTo>
                  <a:lnTo>
                    <a:pt x="50" y="421"/>
                  </a:lnTo>
                  <a:lnTo>
                    <a:pt x="0" y="609"/>
                  </a:lnTo>
                  <a:close/>
                </a:path>
              </a:pathLst>
            </a:custGeom>
            <a:solidFill>
              <a:srgbClr val="FFFFFF"/>
            </a:solidFill>
            <a:ln w="0">
              <a:solidFill>
                <a:srgbClr val="FFFFFF"/>
              </a:solidFill>
              <a:round/>
              <a:headEnd/>
              <a:tailEnd/>
            </a:ln>
          </p:spPr>
          <p:txBody>
            <a:bodyPr/>
            <a:lstStyle/>
            <a:p>
              <a:endParaRPr lang="en-US"/>
            </a:p>
          </p:txBody>
        </p:sp>
        <p:sp>
          <p:nvSpPr>
            <p:cNvPr id="51210" name="Freeform 7"/>
            <p:cNvSpPr>
              <a:spLocks/>
            </p:cNvSpPr>
            <p:nvPr/>
          </p:nvSpPr>
          <p:spPr bwMode="auto">
            <a:xfrm>
              <a:off x="3494" y="2798"/>
              <a:ext cx="85" cy="142"/>
            </a:xfrm>
            <a:custGeom>
              <a:avLst/>
              <a:gdLst>
                <a:gd name="T0" fmla="*/ 0 w 508"/>
                <a:gd name="T1" fmla="*/ 0 h 852"/>
                <a:gd name="T2" fmla="*/ 0 w 508"/>
                <a:gd name="T3" fmla="*/ 0 h 852"/>
                <a:gd name="T4" fmla="*/ 0 w 508"/>
                <a:gd name="T5" fmla="*/ 0 h 852"/>
                <a:gd name="T6" fmla="*/ 0 w 508"/>
                <a:gd name="T7" fmla="*/ 0 h 852"/>
                <a:gd name="T8" fmla="*/ 0 w 508"/>
                <a:gd name="T9" fmla="*/ 0 h 852"/>
                <a:gd name="T10" fmla="*/ 0 w 508"/>
                <a:gd name="T11" fmla="*/ 0 h 852"/>
                <a:gd name="T12" fmla="*/ 0 w 508"/>
                <a:gd name="T13" fmla="*/ 0 h 852"/>
                <a:gd name="T14" fmla="*/ 0 w 508"/>
                <a:gd name="T15" fmla="*/ 0 h 852"/>
                <a:gd name="T16" fmla="*/ 0 60000 65536"/>
                <a:gd name="T17" fmla="*/ 0 60000 65536"/>
                <a:gd name="T18" fmla="*/ 0 60000 65536"/>
                <a:gd name="T19" fmla="*/ 0 60000 65536"/>
                <a:gd name="T20" fmla="*/ 0 60000 65536"/>
                <a:gd name="T21" fmla="*/ 0 60000 65536"/>
                <a:gd name="T22" fmla="*/ 0 60000 65536"/>
                <a:gd name="T23" fmla="*/ 0 60000 65536"/>
                <a:gd name="T24" fmla="*/ 0 w 508"/>
                <a:gd name="T25" fmla="*/ 0 h 852"/>
                <a:gd name="T26" fmla="*/ 508 w 508"/>
                <a:gd name="T27" fmla="*/ 852 h 8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8" h="852">
                  <a:moveTo>
                    <a:pt x="0" y="271"/>
                  </a:moveTo>
                  <a:lnTo>
                    <a:pt x="24" y="47"/>
                  </a:lnTo>
                  <a:lnTo>
                    <a:pt x="140" y="0"/>
                  </a:lnTo>
                  <a:lnTo>
                    <a:pt x="401" y="538"/>
                  </a:lnTo>
                  <a:lnTo>
                    <a:pt x="508" y="673"/>
                  </a:lnTo>
                  <a:lnTo>
                    <a:pt x="278" y="852"/>
                  </a:lnTo>
                  <a:lnTo>
                    <a:pt x="68" y="465"/>
                  </a:lnTo>
                  <a:lnTo>
                    <a:pt x="0" y="271"/>
                  </a:lnTo>
                  <a:close/>
                </a:path>
              </a:pathLst>
            </a:custGeom>
            <a:solidFill>
              <a:srgbClr val="FFFFFF"/>
            </a:solidFill>
            <a:ln w="0">
              <a:solidFill>
                <a:srgbClr val="FFFFFF"/>
              </a:solidFill>
              <a:round/>
              <a:headEnd/>
              <a:tailEnd/>
            </a:ln>
          </p:spPr>
          <p:txBody>
            <a:bodyPr/>
            <a:lstStyle/>
            <a:p>
              <a:endParaRPr lang="en-US"/>
            </a:p>
          </p:txBody>
        </p:sp>
        <p:sp>
          <p:nvSpPr>
            <p:cNvPr id="51211" name="Freeform 8"/>
            <p:cNvSpPr>
              <a:spLocks/>
            </p:cNvSpPr>
            <p:nvPr/>
          </p:nvSpPr>
          <p:spPr bwMode="auto">
            <a:xfrm>
              <a:off x="3452" y="2297"/>
              <a:ext cx="590" cy="737"/>
            </a:xfrm>
            <a:custGeom>
              <a:avLst/>
              <a:gdLst>
                <a:gd name="T0" fmla="*/ 0 w 3543"/>
                <a:gd name="T1" fmla="*/ 0 h 4424"/>
                <a:gd name="T2" fmla="*/ 0 w 3543"/>
                <a:gd name="T3" fmla="*/ 0 h 4424"/>
                <a:gd name="T4" fmla="*/ 0 w 3543"/>
                <a:gd name="T5" fmla="*/ 0 h 4424"/>
                <a:gd name="T6" fmla="*/ 0 w 3543"/>
                <a:gd name="T7" fmla="*/ 0 h 4424"/>
                <a:gd name="T8" fmla="*/ 0 w 3543"/>
                <a:gd name="T9" fmla="*/ 0 h 4424"/>
                <a:gd name="T10" fmla="*/ 0 w 3543"/>
                <a:gd name="T11" fmla="*/ 0 h 4424"/>
                <a:gd name="T12" fmla="*/ 0 w 3543"/>
                <a:gd name="T13" fmla="*/ 0 h 4424"/>
                <a:gd name="T14" fmla="*/ 0 w 3543"/>
                <a:gd name="T15" fmla="*/ 0 h 4424"/>
                <a:gd name="T16" fmla="*/ 0 w 3543"/>
                <a:gd name="T17" fmla="*/ 0 h 4424"/>
                <a:gd name="T18" fmla="*/ 0 w 3543"/>
                <a:gd name="T19" fmla="*/ 0 h 4424"/>
                <a:gd name="T20" fmla="*/ 0 w 3543"/>
                <a:gd name="T21" fmla="*/ 0 h 4424"/>
                <a:gd name="T22" fmla="*/ 0 w 3543"/>
                <a:gd name="T23" fmla="*/ 0 h 4424"/>
                <a:gd name="T24" fmla="*/ 0 w 3543"/>
                <a:gd name="T25" fmla="*/ 0 h 4424"/>
                <a:gd name="T26" fmla="*/ 0 w 3543"/>
                <a:gd name="T27" fmla="*/ 0 h 4424"/>
                <a:gd name="T28" fmla="*/ 0 w 3543"/>
                <a:gd name="T29" fmla="*/ 0 h 4424"/>
                <a:gd name="T30" fmla="*/ 0 w 3543"/>
                <a:gd name="T31" fmla="*/ 0 h 4424"/>
                <a:gd name="T32" fmla="*/ 0 w 3543"/>
                <a:gd name="T33" fmla="*/ 0 h 4424"/>
                <a:gd name="T34" fmla="*/ 0 w 3543"/>
                <a:gd name="T35" fmla="*/ 0 h 44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43"/>
                <a:gd name="T55" fmla="*/ 0 h 4424"/>
                <a:gd name="T56" fmla="*/ 3543 w 3543"/>
                <a:gd name="T57" fmla="*/ 4424 h 44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43" h="4424">
                  <a:moveTo>
                    <a:pt x="321" y="2545"/>
                  </a:moveTo>
                  <a:lnTo>
                    <a:pt x="648" y="2948"/>
                  </a:lnTo>
                  <a:lnTo>
                    <a:pt x="987" y="3482"/>
                  </a:lnTo>
                  <a:lnTo>
                    <a:pt x="1216" y="4021"/>
                  </a:lnTo>
                  <a:lnTo>
                    <a:pt x="1289" y="4424"/>
                  </a:lnTo>
                  <a:lnTo>
                    <a:pt x="1578" y="4405"/>
                  </a:lnTo>
                  <a:lnTo>
                    <a:pt x="1690" y="4405"/>
                  </a:lnTo>
                  <a:lnTo>
                    <a:pt x="3543" y="3125"/>
                  </a:lnTo>
                  <a:lnTo>
                    <a:pt x="2246" y="293"/>
                  </a:lnTo>
                  <a:lnTo>
                    <a:pt x="2023" y="519"/>
                  </a:lnTo>
                  <a:lnTo>
                    <a:pt x="1817" y="113"/>
                  </a:lnTo>
                  <a:lnTo>
                    <a:pt x="1671" y="355"/>
                  </a:lnTo>
                  <a:lnTo>
                    <a:pt x="1451" y="12"/>
                  </a:lnTo>
                  <a:lnTo>
                    <a:pt x="1289" y="355"/>
                  </a:lnTo>
                  <a:lnTo>
                    <a:pt x="1035" y="0"/>
                  </a:lnTo>
                  <a:lnTo>
                    <a:pt x="0" y="2245"/>
                  </a:lnTo>
                  <a:lnTo>
                    <a:pt x="185" y="2411"/>
                  </a:lnTo>
                  <a:lnTo>
                    <a:pt x="321" y="2545"/>
                  </a:lnTo>
                  <a:close/>
                </a:path>
              </a:pathLst>
            </a:custGeom>
            <a:solidFill>
              <a:srgbClr val="FFFFFF"/>
            </a:solidFill>
            <a:ln w="0">
              <a:solidFill>
                <a:srgbClr val="FFFFFF"/>
              </a:solidFill>
              <a:round/>
              <a:headEnd/>
              <a:tailEnd/>
            </a:ln>
          </p:spPr>
          <p:txBody>
            <a:bodyPr/>
            <a:lstStyle/>
            <a:p>
              <a:endParaRPr lang="en-US"/>
            </a:p>
          </p:txBody>
        </p:sp>
        <p:sp>
          <p:nvSpPr>
            <p:cNvPr id="51212" name="Freeform 9"/>
            <p:cNvSpPr>
              <a:spLocks/>
            </p:cNvSpPr>
            <p:nvPr/>
          </p:nvSpPr>
          <p:spPr bwMode="auto">
            <a:xfrm>
              <a:off x="3508" y="2636"/>
              <a:ext cx="103" cy="254"/>
            </a:xfrm>
            <a:custGeom>
              <a:avLst/>
              <a:gdLst>
                <a:gd name="T0" fmla="*/ 0 w 620"/>
                <a:gd name="T1" fmla="*/ 0 h 1525"/>
                <a:gd name="T2" fmla="*/ 0 w 620"/>
                <a:gd name="T3" fmla="*/ 0 h 1525"/>
                <a:gd name="T4" fmla="*/ 0 w 620"/>
                <a:gd name="T5" fmla="*/ 0 h 1525"/>
                <a:gd name="T6" fmla="*/ 0 w 620"/>
                <a:gd name="T7" fmla="*/ 0 h 1525"/>
                <a:gd name="T8" fmla="*/ 0 w 620"/>
                <a:gd name="T9" fmla="*/ 0 h 1525"/>
                <a:gd name="T10" fmla="*/ 0 w 620"/>
                <a:gd name="T11" fmla="*/ 0 h 1525"/>
                <a:gd name="T12" fmla="*/ 0 w 620"/>
                <a:gd name="T13" fmla="*/ 0 h 1525"/>
                <a:gd name="T14" fmla="*/ 0 w 620"/>
                <a:gd name="T15" fmla="*/ 0 h 1525"/>
                <a:gd name="T16" fmla="*/ 0 w 620"/>
                <a:gd name="T17" fmla="*/ 0 h 1525"/>
                <a:gd name="T18" fmla="*/ 0 w 620"/>
                <a:gd name="T19" fmla="*/ 0 h 1525"/>
                <a:gd name="T20" fmla="*/ 0 w 620"/>
                <a:gd name="T21" fmla="*/ 0 h 1525"/>
                <a:gd name="T22" fmla="*/ 0 w 620"/>
                <a:gd name="T23" fmla="*/ 0 h 1525"/>
                <a:gd name="T24" fmla="*/ 0 w 620"/>
                <a:gd name="T25" fmla="*/ 0 h 1525"/>
                <a:gd name="T26" fmla="*/ 0 w 620"/>
                <a:gd name="T27" fmla="*/ 0 h 1525"/>
                <a:gd name="T28" fmla="*/ 0 w 620"/>
                <a:gd name="T29" fmla="*/ 0 h 15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20"/>
                <a:gd name="T46" fmla="*/ 0 h 1525"/>
                <a:gd name="T47" fmla="*/ 620 w 620"/>
                <a:gd name="T48" fmla="*/ 1525 h 15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20" h="1525">
                  <a:moveTo>
                    <a:pt x="311" y="1507"/>
                  </a:moveTo>
                  <a:lnTo>
                    <a:pt x="67" y="969"/>
                  </a:lnTo>
                  <a:lnTo>
                    <a:pt x="19" y="746"/>
                  </a:lnTo>
                  <a:lnTo>
                    <a:pt x="0" y="511"/>
                  </a:lnTo>
                  <a:lnTo>
                    <a:pt x="78" y="260"/>
                  </a:lnTo>
                  <a:lnTo>
                    <a:pt x="170" y="0"/>
                  </a:lnTo>
                  <a:lnTo>
                    <a:pt x="286" y="121"/>
                  </a:lnTo>
                  <a:lnTo>
                    <a:pt x="286" y="522"/>
                  </a:lnTo>
                  <a:lnTo>
                    <a:pt x="238" y="746"/>
                  </a:lnTo>
                  <a:lnTo>
                    <a:pt x="317" y="925"/>
                  </a:lnTo>
                  <a:lnTo>
                    <a:pt x="571" y="1240"/>
                  </a:lnTo>
                  <a:lnTo>
                    <a:pt x="620" y="1496"/>
                  </a:lnTo>
                  <a:lnTo>
                    <a:pt x="482" y="1525"/>
                  </a:lnTo>
                  <a:lnTo>
                    <a:pt x="389" y="1525"/>
                  </a:lnTo>
                  <a:lnTo>
                    <a:pt x="311" y="1507"/>
                  </a:lnTo>
                  <a:close/>
                </a:path>
              </a:pathLst>
            </a:custGeom>
            <a:solidFill>
              <a:srgbClr val="FFC98E"/>
            </a:solidFill>
            <a:ln w="0">
              <a:solidFill>
                <a:srgbClr val="FFC98E"/>
              </a:solidFill>
              <a:round/>
              <a:headEnd/>
              <a:tailEnd/>
            </a:ln>
          </p:spPr>
          <p:txBody>
            <a:bodyPr/>
            <a:lstStyle/>
            <a:p>
              <a:endParaRPr lang="en-US"/>
            </a:p>
          </p:txBody>
        </p:sp>
        <p:sp>
          <p:nvSpPr>
            <p:cNvPr id="51213" name="Freeform 10"/>
            <p:cNvSpPr>
              <a:spLocks/>
            </p:cNvSpPr>
            <p:nvPr/>
          </p:nvSpPr>
          <p:spPr bwMode="auto">
            <a:xfrm>
              <a:off x="2183" y="2296"/>
              <a:ext cx="563" cy="758"/>
            </a:xfrm>
            <a:custGeom>
              <a:avLst/>
              <a:gdLst>
                <a:gd name="T0" fmla="*/ 0 w 3373"/>
                <a:gd name="T1" fmla="*/ 0 h 4546"/>
                <a:gd name="T2" fmla="*/ 0 w 3373"/>
                <a:gd name="T3" fmla="*/ 0 h 4546"/>
                <a:gd name="T4" fmla="*/ 0 w 3373"/>
                <a:gd name="T5" fmla="*/ 0 h 4546"/>
                <a:gd name="T6" fmla="*/ 0 w 3373"/>
                <a:gd name="T7" fmla="*/ 0 h 4546"/>
                <a:gd name="T8" fmla="*/ 0 w 3373"/>
                <a:gd name="T9" fmla="*/ 0 h 4546"/>
                <a:gd name="T10" fmla="*/ 0 w 3373"/>
                <a:gd name="T11" fmla="*/ 0 h 4546"/>
                <a:gd name="T12" fmla="*/ 0 w 3373"/>
                <a:gd name="T13" fmla="*/ 0 h 4546"/>
                <a:gd name="T14" fmla="*/ 0 w 3373"/>
                <a:gd name="T15" fmla="*/ 0 h 4546"/>
                <a:gd name="T16" fmla="*/ 0 w 3373"/>
                <a:gd name="T17" fmla="*/ 0 h 4546"/>
                <a:gd name="T18" fmla="*/ 0 w 3373"/>
                <a:gd name="T19" fmla="*/ 0 h 4546"/>
                <a:gd name="T20" fmla="*/ 0 w 3373"/>
                <a:gd name="T21" fmla="*/ 0 h 4546"/>
                <a:gd name="T22" fmla="*/ 0 w 3373"/>
                <a:gd name="T23" fmla="*/ 0 h 4546"/>
                <a:gd name="T24" fmla="*/ 0 w 3373"/>
                <a:gd name="T25" fmla="*/ 0 h 4546"/>
                <a:gd name="T26" fmla="*/ 0 w 3373"/>
                <a:gd name="T27" fmla="*/ 0 h 4546"/>
                <a:gd name="T28" fmla="*/ 0 w 3373"/>
                <a:gd name="T29" fmla="*/ 0 h 4546"/>
                <a:gd name="T30" fmla="*/ 0 w 3373"/>
                <a:gd name="T31" fmla="*/ 0 h 4546"/>
                <a:gd name="T32" fmla="*/ 0 w 3373"/>
                <a:gd name="T33" fmla="*/ 0 h 4546"/>
                <a:gd name="T34" fmla="*/ 0 w 3373"/>
                <a:gd name="T35" fmla="*/ 0 h 4546"/>
                <a:gd name="T36" fmla="*/ 0 w 3373"/>
                <a:gd name="T37" fmla="*/ 0 h 4546"/>
                <a:gd name="T38" fmla="*/ 0 w 3373"/>
                <a:gd name="T39" fmla="*/ 0 h 4546"/>
                <a:gd name="T40" fmla="*/ 0 w 3373"/>
                <a:gd name="T41" fmla="*/ 0 h 4546"/>
                <a:gd name="T42" fmla="*/ 0 w 3373"/>
                <a:gd name="T43" fmla="*/ 0 h 4546"/>
                <a:gd name="T44" fmla="*/ 0 w 3373"/>
                <a:gd name="T45" fmla="*/ 0 h 4546"/>
                <a:gd name="T46" fmla="*/ 0 w 3373"/>
                <a:gd name="T47" fmla="*/ 0 h 4546"/>
                <a:gd name="T48" fmla="*/ 0 w 3373"/>
                <a:gd name="T49" fmla="*/ 0 h 4546"/>
                <a:gd name="T50" fmla="*/ 0 w 3373"/>
                <a:gd name="T51" fmla="*/ 0 h 4546"/>
                <a:gd name="T52" fmla="*/ 0 w 3373"/>
                <a:gd name="T53" fmla="*/ 0 h 4546"/>
                <a:gd name="T54" fmla="*/ 0 w 3373"/>
                <a:gd name="T55" fmla="*/ 0 h 4546"/>
                <a:gd name="T56" fmla="*/ 0 w 3373"/>
                <a:gd name="T57" fmla="*/ 0 h 4546"/>
                <a:gd name="T58" fmla="*/ 0 w 3373"/>
                <a:gd name="T59" fmla="*/ 0 h 4546"/>
                <a:gd name="T60" fmla="*/ 0 w 3373"/>
                <a:gd name="T61" fmla="*/ 0 h 4546"/>
                <a:gd name="T62" fmla="*/ 0 w 3373"/>
                <a:gd name="T63" fmla="*/ 0 h 4546"/>
                <a:gd name="T64" fmla="*/ 0 w 3373"/>
                <a:gd name="T65" fmla="*/ 0 h 4546"/>
                <a:gd name="T66" fmla="*/ 0 w 3373"/>
                <a:gd name="T67" fmla="*/ 0 h 4546"/>
                <a:gd name="T68" fmla="*/ 0 w 3373"/>
                <a:gd name="T69" fmla="*/ 0 h 4546"/>
                <a:gd name="T70" fmla="*/ 0 w 3373"/>
                <a:gd name="T71" fmla="*/ 0 h 4546"/>
                <a:gd name="T72" fmla="*/ 0 w 3373"/>
                <a:gd name="T73" fmla="*/ 0 h 45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373"/>
                <a:gd name="T112" fmla="*/ 0 h 4546"/>
                <a:gd name="T113" fmla="*/ 3373 w 3373"/>
                <a:gd name="T114" fmla="*/ 4546 h 454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373" h="4546">
                  <a:moveTo>
                    <a:pt x="2002" y="4420"/>
                  </a:moveTo>
                  <a:lnTo>
                    <a:pt x="2083" y="4221"/>
                  </a:lnTo>
                  <a:lnTo>
                    <a:pt x="2227" y="3932"/>
                  </a:lnTo>
                  <a:lnTo>
                    <a:pt x="2794" y="3074"/>
                  </a:lnTo>
                  <a:lnTo>
                    <a:pt x="2984" y="2812"/>
                  </a:lnTo>
                  <a:lnTo>
                    <a:pt x="3244" y="2492"/>
                  </a:lnTo>
                  <a:lnTo>
                    <a:pt x="3373" y="2339"/>
                  </a:lnTo>
                  <a:lnTo>
                    <a:pt x="3100" y="1681"/>
                  </a:lnTo>
                  <a:lnTo>
                    <a:pt x="2960" y="1331"/>
                  </a:lnTo>
                  <a:lnTo>
                    <a:pt x="2828" y="856"/>
                  </a:lnTo>
                  <a:lnTo>
                    <a:pt x="2744" y="473"/>
                  </a:lnTo>
                  <a:lnTo>
                    <a:pt x="2652" y="0"/>
                  </a:lnTo>
                  <a:lnTo>
                    <a:pt x="2331" y="290"/>
                  </a:lnTo>
                  <a:lnTo>
                    <a:pt x="2227" y="43"/>
                  </a:lnTo>
                  <a:lnTo>
                    <a:pt x="2062" y="230"/>
                  </a:lnTo>
                  <a:lnTo>
                    <a:pt x="1940" y="27"/>
                  </a:lnTo>
                  <a:lnTo>
                    <a:pt x="1670" y="335"/>
                  </a:lnTo>
                  <a:lnTo>
                    <a:pt x="1539" y="230"/>
                  </a:lnTo>
                  <a:lnTo>
                    <a:pt x="1327" y="581"/>
                  </a:lnTo>
                  <a:lnTo>
                    <a:pt x="1151" y="489"/>
                  </a:lnTo>
                  <a:lnTo>
                    <a:pt x="1018" y="872"/>
                  </a:lnTo>
                  <a:lnTo>
                    <a:pt x="830" y="1346"/>
                  </a:lnTo>
                  <a:lnTo>
                    <a:pt x="605" y="1725"/>
                  </a:lnTo>
                  <a:lnTo>
                    <a:pt x="391" y="2064"/>
                  </a:lnTo>
                  <a:lnTo>
                    <a:pt x="242" y="2265"/>
                  </a:lnTo>
                  <a:lnTo>
                    <a:pt x="61" y="2400"/>
                  </a:lnTo>
                  <a:lnTo>
                    <a:pt x="120" y="2492"/>
                  </a:lnTo>
                  <a:lnTo>
                    <a:pt x="0" y="2647"/>
                  </a:lnTo>
                  <a:lnTo>
                    <a:pt x="302" y="2936"/>
                  </a:lnTo>
                  <a:lnTo>
                    <a:pt x="640" y="3271"/>
                  </a:lnTo>
                  <a:lnTo>
                    <a:pt x="985" y="3675"/>
                  </a:lnTo>
                  <a:lnTo>
                    <a:pt x="1206" y="4041"/>
                  </a:lnTo>
                  <a:lnTo>
                    <a:pt x="1519" y="4546"/>
                  </a:lnTo>
                  <a:lnTo>
                    <a:pt x="1670" y="4452"/>
                  </a:lnTo>
                  <a:lnTo>
                    <a:pt x="1856" y="4420"/>
                  </a:lnTo>
                  <a:lnTo>
                    <a:pt x="1956" y="4420"/>
                  </a:lnTo>
                  <a:lnTo>
                    <a:pt x="2002" y="4420"/>
                  </a:lnTo>
                  <a:close/>
                </a:path>
              </a:pathLst>
            </a:custGeom>
            <a:solidFill>
              <a:srgbClr val="FFFFFF"/>
            </a:solidFill>
            <a:ln w="0">
              <a:solidFill>
                <a:srgbClr val="FFFFFF"/>
              </a:solidFill>
              <a:round/>
              <a:headEnd/>
              <a:tailEnd/>
            </a:ln>
          </p:spPr>
          <p:txBody>
            <a:bodyPr/>
            <a:lstStyle/>
            <a:p>
              <a:endParaRPr lang="en-US"/>
            </a:p>
          </p:txBody>
        </p:sp>
        <p:sp>
          <p:nvSpPr>
            <p:cNvPr id="51214" name="Freeform 11"/>
            <p:cNvSpPr>
              <a:spLocks/>
            </p:cNvSpPr>
            <p:nvPr/>
          </p:nvSpPr>
          <p:spPr bwMode="auto">
            <a:xfrm>
              <a:off x="2580" y="2725"/>
              <a:ext cx="87" cy="257"/>
            </a:xfrm>
            <a:custGeom>
              <a:avLst/>
              <a:gdLst>
                <a:gd name="T0" fmla="*/ 0 w 522"/>
                <a:gd name="T1" fmla="*/ 0 h 1545"/>
                <a:gd name="T2" fmla="*/ 0 w 522"/>
                <a:gd name="T3" fmla="*/ 0 h 1545"/>
                <a:gd name="T4" fmla="*/ 0 w 522"/>
                <a:gd name="T5" fmla="*/ 0 h 1545"/>
                <a:gd name="T6" fmla="*/ 0 w 522"/>
                <a:gd name="T7" fmla="*/ 0 h 1545"/>
                <a:gd name="T8" fmla="*/ 0 w 522"/>
                <a:gd name="T9" fmla="*/ 0 h 1545"/>
                <a:gd name="T10" fmla="*/ 0 w 522"/>
                <a:gd name="T11" fmla="*/ 0 h 1545"/>
                <a:gd name="T12" fmla="*/ 0 w 522"/>
                <a:gd name="T13" fmla="*/ 0 h 1545"/>
                <a:gd name="T14" fmla="*/ 0 w 522"/>
                <a:gd name="T15" fmla="*/ 0 h 1545"/>
                <a:gd name="T16" fmla="*/ 0 w 522"/>
                <a:gd name="T17" fmla="*/ 0 h 1545"/>
                <a:gd name="T18" fmla="*/ 0 w 522"/>
                <a:gd name="T19" fmla="*/ 0 h 1545"/>
                <a:gd name="T20" fmla="*/ 0 w 522"/>
                <a:gd name="T21" fmla="*/ 0 h 1545"/>
                <a:gd name="T22" fmla="*/ 0 w 522"/>
                <a:gd name="T23" fmla="*/ 0 h 1545"/>
                <a:gd name="T24" fmla="*/ 0 w 522"/>
                <a:gd name="T25" fmla="*/ 0 h 1545"/>
                <a:gd name="T26" fmla="*/ 0 w 522"/>
                <a:gd name="T27" fmla="*/ 0 h 1545"/>
                <a:gd name="T28" fmla="*/ 0 w 522"/>
                <a:gd name="T29" fmla="*/ 0 h 1545"/>
                <a:gd name="T30" fmla="*/ 0 w 522"/>
                <a:gd name="T31" fmla="*/ 0 h 1545"/>
                <a:gd name="T32" fmla="*/ 0 w 522"/>
                <a:gd name="T33" fmla="*/ 0 h 1545"/>
                <a:gd name="T34" fmla="*/ 0 w 522"/>
                <a:gd name="T35" fmla="*/ 0 h 1545"/>
                <a:gd name="T36" fmla="*/ 0 w 522"/>
                <a:gd name="T37" fmla="*/ 0 h 1545"/>
                <a:gd name="T38" fmla="*/ 0 w 522"/>
                <a:gd name="T39" fmla="*/ 0 h 15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2"/>
                <a:gd name="T61" fmla="*/ 0 h 1545"/>
                <a:gd name="T62" fmla="*/ 522 w 522"/>
                <a:gd name="T63" fmla="*/ 1545 h 154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2" h="1545">
                  <a:moveTo>
                    <a:pt x="48" y="1545"/>
                  </a:moveTo>
                  <a:lnTo>
                    <a:pt x="140" y="1387"/>
                  </a:lnTo>
                  <a:lnTo>
                    <a:pt x="286" y="1251"/>
                  </a:lnTo>
                  <a:lnTo>
                    <a:pt x="463" y="1129"/>
                  </a:lnTo>
                  <a:lnTo>
                    <a:pt x="522" y="853"/>
                  </a:lnTo>
                  <a:lnTo>
                    <a:pt x="522" y="726"/>
                  </a:lnTo>
                  <a:lnTo>
                    <a:pt x="415" y="517"/>
                  </a:lnTo>
                  <a:lnTo>
                    <a:pt x="391" y="289"/>
                  </a:lnTo>
                  <a:lnTo>
                    <a:pt x="404" y="42"/>
                  </a:lnTo>
                  <a:lnTo>
                    <a:pt x="356" y="0"/>
                  </a:lnTo>
                  <a:lnTo>
                    <a:pt x="273" y="9"/>
                  </a:lnTo>
                  <a:lnTo>
                    <a:pt x="201" y="148"/>
                  </a:lnTo>
                  <a:lnTo>
                    <a:pt x="166" y="301"/>
                  </a:lnTo>
                  <a:lnTo>
                    <a:pt x="166" y="436"/>
                  </a:lnTo>
                  <a:lnTo>
                    <a:pt x="190" y="580"/>
                  </a:lnTo>
                  <a:lnTo>
                    <a:pt x="228" y="697"/>
                  </a:lnTo>
                  <a:lnTo>
                    <a:pt x="201" y="805"/>
                  </a:lnTo>
                  <a:lnTo>
                    <a:pt x="48" y="1053"/>
                  </a:lnTo>
                  <a:lnTo>
                    <a:pt x="0" y="1387"/>
                  </a:lnTo>
                  <a:lnTo>
                    <a:pt x="48" y="1545"/>
                  </a:lnTo>
                  <a:close/>
                </a:path>
              </a:pathLst>
            </a:custGeom>
            <a:solidFill>
              <a:srgbClr val="FFC98E"/>
            </a:solidFill>
            <a:ln w="0">
              <a:solidFill>
                <a:srgbClr val="FFC98E"/>
              </a:solidFill>
              <a:round/>
              <a:headEnd/>
              <a:tailEnd/>
            </a:ln>
          </p:spPr>
          <p:txBody>
            <a:bodyPr/>
            <a:lstStyle/>
            <a:p>
              <a:endParaRPr lang="en-US"/>
            </a:p>
          </p:txBody>
        </p:sp>
        <p:sp>
          <p:nvSpPr>
            <p:cNvPr id="51215" name="Freeform 12"/>
            <p:cNvSpPr>
              <a:spLocks/>
            </p:cNvSpPr>
            <p:nvPr/>
          </p:nvSpPr>
          <p:spPr bwMode="auto">
            <a:xfrm>
              <a:off x="2834" y="2896"/>
              <a:ext cx="343" cy="504"/>
            </a:xfrm>
            <a:custGeom>
              <a:avLst/>
              <a:gdLst>
                <a:gd name="T0" fmla="*/ 0 w 2058"/>
                <a:gd name="T1" fmla="*/ 0 h 3023"/>
                <a:gd name="T2" fmla="*/ 0 w 2058"/>
                <a:gd name="T3" fmla="*/ 0 h 3023"/>
                <a:gd name="T4" fmla="*/ 0 w 2058"/>
                <a:gd name="T5" fmla="*/ 0 h 3023"/>
                <a:gd name="T6" fmla="*/ 0 w 2058"/>
                <a:gd name="T7" fmla="*/ 0 h 3023"/>
                <a:gd name="T8" fmla="*/ 0 w 2058"/>
                <a:gd name="T9" fmla="*/ 0 h 3023"/>
                <a:gd name="T10" fmla="*/ 0 w 2058"/>
                <a:gd name="T11" fmla="*/ 0 h 3023"/>
                <a:gd name="T12" fmla="*/ 0 w 2058"/>
                <a:gd name="T13" fmla="*/ 0 h 3023"/>
                <a:gd name="T14" fmla="*/ 0 w 2058"/>
                <a:gd name="T15" fmla="*/ 0 h 3023"/>
                <a:gd name="T16" fmla="*/ 0 w 2058"/>
                <a:gd name="T17" fmla="*/ 0 h 3023"/>
                <a:gd name="T18" fmla="*/ 0 w 2058"/>
                <a:gd name="T19" fmla="*/ 0 h 3023"/>
                <a:gd name="T20" fmla="*/ 0 w 2058"/>
                <a:gd name="T21" fmla="*/ 0 h 3023"/>
                <a:gd name="T22" fmla="*/ 0 w 2058"/>
                <a:gd name="T23" fmla="*/ 0 h 3023"/>
                <a:gd name="T24" fmla="*/ 0 w 2058"/>
                <a:gd name="T25" fmla="*/ 0 h 30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58"/>
                <a:gd name="T40" fmla="*/ 0 h 3023"/>
                <a:gd name="T41" fmla="*/ 2058 w 2058"/>
                <a:gd name="T42" fmla="*/ 3023 h 30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58" h="3023">
                  <a:moveTo>
                    <a:pt x="2058" y="0"/>
                  </a:moveTo>
                  <a:lnTo>
                    <a:pt x="801" y="424"/>
                  </a:lnTo>
                  <a:lnTo>
                    <a:pt x="365" y="1287"/>
                  </a:lnTo>
                  <a:lnTo>
                    <a:pt x="71" y="2250"/>
                  </a:lnTo>
                  <a:lnTo>
                    <a:pt x="0" y="2799"/>
                  </a:lnTo>
                  <a:lnTo>
                    <a:pt x="665" y="2978"/>
                  </a:lnTo>
                  <a:lnTo>
                    <a:pt x="1279" y="3023"/>
                  </a:lnTo>
                  <a:lnTo>
                    <a:pt x="2042" y="2832"/>
                  </a:lnTo>
                  <a:lnTo>
                    <a:pt x="1924" y="1995"/>
                  </a:lnTo>
                  <a:lnTo>
                    <a:pt x="1880" y="1246"/>
                  </a:lnTo>
                  <a:lnTo>
                    <a:pt x="1940" y="568"/>
                  </a:lnTo>
                  <a:lnTo>
                    <a:pt x="2034" y="126"/>
                  </a:lnTo>
                  <a:lnTo>
                    <a:pt x="2058" y="0"/>
                  </a:lnTo>
                  <a:close/>
                </a:path>
              </a:pathLst>
            </a:custGeom>
            <a:solidFill>
              <a:srgbClr val="FFFFFF"/>
            </a:solidFill>
            <a:ln w="0">
              <a:solidFill>
                <a:srgbClr val="FFFFFF"/>
              </a:solidFill>
              <a:round/>
              <a:headEnd/>
              <a:tailEnd/>
            </a:ln>
          </p:spPr>
          <p:txBody>
            <a:bodyPr/>
            <a:lstStyle/>
            <a:p>
              <a:endParaRPr lang="en-US"/>
            </a:p>
          </p:txBody>
        </p:sp>
        <p:sp>
          <p:nvSpPr>
            <p:cNvPr id="51216" name="Freeform 13"/>
            <p:cNvSpPr>
              <a:spLocks/>
            </p:cNvSpPr>
            <p:nvPr/>
          </p:nvSpPr>
          <p:spPr bwMode="auto">
            <a:xfrm>
              <a:off x="2904" y="2976"/>
              <a:ext cx="146" cy="462"/>
            </a:xfrm>
            <a:custGeom>
              <a:avLst/>
              <a:gdLst>
                <a:gd name="T0" fmla="*/ 0 w 874"/>
                <a:gd name="T1" fmla="*/ 0 h 2769"/>
                <a:gd name="T2" fmla="*/ 0 w 874"/>
                <a:gd name="T3" fmla="*/ 0 h 2769"/>
                <a:gd name="T4" fmla="*/ 0 w 874"/>
                <a:gd name="T5" fmla="*/ 0 h 2769"/>
                <a:gd name="T6" fmla="*/ 0 w 874"/>
                <a:gd name="T7" fmla="*/ 0 h 2769"/>
                <a:gd name="T8" fmla="*/ 0 w 874"/>
                <a:gd name="T9" fmla="*/ 0 h 2769"/>
                <a:gd name="T10" fmla="*/ 0 w 874"/>
                <a:gd name="T11" fmla="*/ 0 h 2769"/>
                <a:gd name="T12" fmla="*/ 0 w 874"/>
                <a:gd name="T13" fmla="*/ 0 h 2769"/>
                <a:gd name="T14" fmla="*/ 0 w 874"/>
                <a:gd name="T15" fmla="*/ 0 h 2769"/>
                <a:gd name="T16" fmla="*/ 0 w 874"/>
                <a:gd name="T17" fmla="*/ 0 h 2769"/>
                <a:gd name="T18" fmla="*/ 0 w 874"/>
                <a:gd name="T19" fmla="*/ 0 h 2769"/>
                <a:gd name="T20" fmla="*/ 0 w 874"/>
                <a:gd name="T21" fmla="*/ 0 h 2769"/>
                <a:gd name="T22" fmla="*/ 0 w 874"/>
                <a:gd name="T23" fmla="*/ 0 h 2769"/>
                <a:gd name="T24" fmla="*/ 0 w 874"/>
                <a:gd name="T25" fmla="*/ 0 h 2769"/>
                <a:gd name="T26" fmla="*/ 0 w 874"/>
                <a:gd name="T27" fmla="*/ 0 h 2769"/>
                <a:gd name="T28" fmla="*/ 0 w 874"/>
                <a:gd name="T29" fmla="*/ 0 h 2769"/>
                <a:gd name="T30" fmla="*/ 0 w 874"/>
                <a:gd name="T31" fmla="*/ 0 h 2769"/>
                <a:gd name="T32" fmla="*/ 0 w 874"/>
                <a:gd name="T33" fmla="*/ 0 h 2769"/>
                <a:gd name="T34" fmla="*/ 0 w 874"/>
                <a:gd name="T35" fmla="*/ 0 h 2769"/>
                <a:gd name="T36" fmla="*/ 0 w 874"/>
                <a:gd name="T37" fmla="*/ 0 h 276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4"/>
                <a:gd name="T58" fmla="*/ 0 h 2769"/>
                <a:gd name="T59" fmla="*/ 874 w 874"/>
                <a:gd name="T60" fmla="*/ 2769 h 276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4" h="2769">
                  <a:moveTo>
                    <a:pt x="465" y="2769"/>
                  </a:moveTo>
                  <a:lnTo>
                    <a:pt x="719" y="2153"/>
                  </a:lnTo>
                  <a:lnTo>
                    <a:pt x="640" y="1805"/>
                  </a:lnTo>
                  <a:lnTo>
                    <a:pt x="605" y="1493"/>
                  </a:lnTo>
                  <a:lnTo>
                    <a:pt x="588" y="1141"/>
                  </a:lnTo>
                  <a:lnTo>
                    <a:pt x="588" y="877"/>
                  </a:lnTo>
                  <a:lnTo>
                    <a:pt x="613" y="651"/>
                  </a:lnTo>
                  <a:lnTo>
                    <a:pt x="704" y="268"/>
                  </a:lnTo>
                  <a:lnTo>
                    <a:pt x="874" y="46"/>
                  </a:lnTo>
                  <a:lnTo>
                    <a:pt x="798" y="0"/>
                  </a:lnTo>
                  <a:lnTo>
                    <a:pt x="544" y="55"/>
                  </a:lnTo>
                  <a:lnTo>
                    <a:pt x="465" y="128"/>
                  </a:lnTo>
                  <a:lnTo>
                    <a:pt x="526" y="244"/>
                  </a:lnTo>
                  <a:lnTo>
                    <a:pt x="343" y="626"/>
                  </a:lnTo>
                  <a:lnTo>
                    <a:pt x="214" y="942"/>
                  </a:lnTo>
                  <a:lnTo>
                    <a:pt x="129" y="1232"/>
                  </a:lnTo>
                  <a:lnTo>
                    <a:pt x="69" y="1593"/>
                  </a:lnTo>
                  <a:lnTo>
                    <a:pt x="0" y="2038"/>
                  </a:lnTo>
                  <a:lnTo>
                    <a:pt x="465" y="2769"/>
                  </a:lnTo>
                  <a:close/>
                </a:path>
              </a:pathLst>
            </a:custGeom>
            <a:solidFill>
              <a:srgbClr val="FF0000"/>
            </a:solidFill>
            <a:ln w="0">
              <a:solidFill>
                <a:srgbClr val="FF0000"/>
              </a:solidFill>
              <a:round/>
              <a:headEnd/>
              <a:tailEnd/>
            </a:ln>
          </p:spPr>
          <p:txBody>
            <a:bodyPr/>
            <a:lstStyle/>
            <a:p>
              <a:endParaRPr lang="en-US"/>
            </a:p>
          </p:txBody>
        </p:sp>
        <p:sp>
          <p:nvSpPr>
            <p:cNvPr id="51217" name="Freeform 14"/>
            <p:cNvSpPr>
              <a:spLocks/>
            </p:cNvSpPr>
            <p:nvPr/>
          </p:nvSpPr>
          <p:spPr bwMode="auto">
            <a:xfrm>
              <a:off x="2828" y="2456"/>
              <a:ext cx="514" cy="524"/>
            </a:xfrm>
            <a:custGeom>
              <a:avLst/>
              <a:gdLst>
                <a:gd name="T0" fmla="*/ 0 w 3080"/>
                <a:gd name="T1" fmla="*/ 0 h 3146"/>
                <a:gd name="T2" fmla="*/ 0 w 3080"/>
                <a:gd name="T3" fmla="*/ 0 h 3146"/>
                <a:gd name="T4" fmla="*/ 0 w 3080"/>
                <a:gd name="T5" fmla="*/ 0 h 3146"/>
                <a:gd name="T6" fmla="*/ 0 w 3080"/>
                <a:gd name="T7" fmla="*/ 0 h 3146"/>
                <a:gd name="T8" fmla="*/ 0 w 3080"/>
                <a:gd name="T9" fmla="*/ 0 h 3146"/>
                <a:gd name="T10" fmla="*/ 0 w 3080"/>
                <a:gd name="T11" fmla="*/ 0 h 3146"/>
                <a:gd name="T12" fmla="*/ 0 w 3080"/>
                <a:gd name="T13" fmla="*/ 0 h 3146"/>
                <a:gd name="T14" fmla="*/ 0 w 3080"/>
                <a:gd name="T15" fmla="*/ 0 h 3146"/>
                <a:gd name="T16" fmla="*/ 0 w 3080"/>
                <a:gd name="T17" fmla="*/ 0 h 3146"/>
                <a:gd name="T18" fmla="*/ 0 w 3080"/>
                <a:gd name="T19" fmla="*/ 0 h 3146"/>
                <a:gd name="T20" fmla="*/ 0 w 3080"/>
                <a:gd name="T21" fmla="*/ 0 h 3146"/>
                <a:gd name="T22" fmla="*/ 0 w 3080"/>
                <a:gd name="T23" fmla="*/ 0 h 3146"/>
                <a:gd name="T24" fmla="*/ 0 w 3080"/>
                <a:gd name="T25" fmla="*/ 0 h 3146"/>
                <a:gd name="T26" fmla="*/ 0 w 3080"/>
                <a:gd name="T27" fmla="*/ 0 h 3146"/>
                <a:gd name="T28" fmla="*/ 0 w 3080"/>
                <a:gd name="T29" fmla="*/ 0 h 3146"/>
                <a:gd name="T30" fmla="*/ 0 w 3080"/>
                <a:gd name="T31" fmla="*/ 0 h 3146"/>
                <a:gd name="T32" fmla="*/ 0 w 3080"/>
                <a:gd name="T33" fmla="*/ 0 h 3146"/>
                <a:gd name="T34" fmla="*/ 0 w 3080"/>
                <a:gd name="T35" fmla="*/ 0 h 3146"/>
                <a:gd name="T36" fmla="*/ 0 w 3080"/>
                <a:gd name="T37" fmla="*/ 0 h 3146"/>
                <a:gd name="T38" fmla="*/ 0 w 3080"/>
                <a:gd name="T39" fmla="*/ 0 h 3146"/>
                <a:gd name="T40" fmla="*/ 0 w 3080"/>
                <a:gd name="T41" fmla="*/ 0 h 3146"/>
                <a:gd name="T42" fmla="*/ 0 w 3080"/>
                <a:gd name="T43" fmla="*/ 0 h 3146"/>
                <a:gd name="T44" fmla="*/ 0 w 3080"/>
                <a:gd name="T45" fmla="*/ 0 h 3146"/>
                <a:gd name="T46" fmla="*/ 0 w 3080"/>
                <a:gd name="T47" fmla="*/ 0 h 3146"/>
                <a:gd name="T48" fmla="*/ 0 w 3080"/>
                <a:gd name="T49" fmla="*/ 0 h 3146"/>
                <a:gd name="T50" fmla="*/ 0 w 3080"/>
                <a:gd name="T51" fmla="*/ 0 h 3146"/>
                <a:gd name="T52" fmla="*/ 0 w 3080"/>
                <a:gd name="T53" fmla="*/ 0 h 3146"/>
                <a:gd name="T54" fmla="*/ 0 w 3080"/>
                <a:gd name="T55" fmla="*/ 0 h 3146"/>
                <a:gd name="T56" fmla="*/ 0 w 3080"/>
                <a:gd name="T57" fmla="*/ 0 h 3146"/>
                <a:gd name="T58" fmla="*/ 0 w 3080"/>
                <a:gd name="T59" fmla="*/ 0 h 3146"/>
                <a:gd name="T60" fmla="*/ 0 w 3080"/>
                <a:gd name="T61" fmla="*/ 0 h 3146"/>
                <a:gd name="T62" fmla="*/ 0 w 3080"/>
                <a:gd name="T63" fmla="*/ 0 h 3146"/>
                <a:gd name="T64" fmla="*/ 0 w 3080"/>
                <a:gd name="T65" fmla="*/ 0 h 3146"/>
                <a:gd name="T66" fmla="*/ 0 w 3080"/>
                <a:gd name="T67" fmla="*/ 0 h 31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80"/>
                <a:gd name="T103" fmla="*/ 0 h 3146"/>
                <a:gd name="T104" fmla="*/ 3080 w 3080"/>
                <a:gd name="T105" fmla="*/ 3146 h 31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80" h="3146">
                  <a:moveTo>
                    <a:pt x="1277" y="0"/>
                  </a:moveTo>
                  <a:lnTo>
                    <a:pt x="955" y="186"/>
                  </a:lnTo>
                  <a:lnTo>
                    <a:pt x="765" y="382"/>
                  </a:lnTo>
                  <a:lnTo>
                    <a:pt x="559" y="639"/>
                  </a:lnTo>
                  <a:lnTo>
                    <a:pt x="413" y="901"/>
                  </a:lnTo>
                  <a:lnTo>
                    <a:pt x="286" y="839"/>
                  </a:lnTo>
                  <a:lnTo>
                    <a:pt x="212" y="852"/>
                  </a:lnTo>
                  <a:lnTo>
                    <a:pt x="96" y="988"/>
                  </a:lnTo>
                  <a:lnTo>
                    <a:pt x="21" y="1125"/>
                  </a:lnTo>
                  <a:lnTo>
                    <a:pt x="0" y="1269"/>
                  </a:lnTo>
                  <a:lnTo>
                    <a:pt x="51" y="1421"/>
                  </a:lnTo>
                  <a:lnTo>
                    <a:pt x="136" y="1715"/>
                  </a:lnTo>
                  <a:lnTo>
                    <a:pt x="251" y="1787"/>
                  </a:lnTo>
                  <a:lnTo>
                    <a:pt x="356" y="2089"/>
                  </a:lnTo>
                  <a:lnTo>
                    <a:pt x="688" y="2838"/>
                  </a:lnTo>
                  <a:lnTo>
                    <a:pt x="811" y="3024"/>
                  </a:lnTo>
                  <a:lnTo>
                    <a:pt x="908" y="3097"/>
                  </a:lnTo>
                  <a:lnTo>
                    <a:pt x="1030" y="3146"/>
                  </a:lnTo>
                  <a:lnTo>
                    <a:pt x="1165" y="3136"/>
                  </a:lnTo>
                  <a:lnTo>
                    <a:pt x="1386" y="3070"/>
                  </a:lnTo>
                  <a:lnTo>
                    <a:pt x="1698" y="2924"/>
                  </a:lnTo>
                  <a:lnTo>
                    <a:pt x="1888" y="2811"/>
                  </a:lnTo>
                  <a:lnTo>
                    <a:pt x="2040" y="2689"/>
                  </a:lnTo>
                  <a:lnTo>
                    <a:pt x="2186" y="2530"/>
                  </a:lnTo>
                  <a:lnTo>
                    <a:pt x="2392" y="2244"/>
                  </a:lnTo>
                  <a:lnTo>
                    <a:pt x="2498" y="2089"/>
                  </a:lnTo>
                  <a:lnTo>
                    <a:pt x="2631" y="2047"/>
                  </a:lnTo>
                  <a:lnTo>
                    <a:pt x="2875" y="1816"/>
                  </a:lnTo>
                  <a:lnTo>
                    <a:pt x="3080" y="1528"/>
                  </a:lnTo>
                  <a:lnTo>
                    <a:pt x="3043" y="1348"/>
                  </a:lnTo>
                  <a:lnTo>
                    <a:pt x="2954" y="1169"/>
                  </a:lnTo>
                  <a:lnTo>
                    <a:pt x="2823" y="1100"/>
                  </a:lnTo>
                  <a:lnTo>
                    <a:pt x="2200" y="73"/>
                  </a:lnTo>
                  <a:lnTo>
                    <a:pt x="1277" y="0"/>
                  </a:lnTo>
                  <a:close/>
                </a:path>
              </a:pathLst>
            </a:custGeom>
            <a:solidFill>
              <a:srgbClr val="FFC98E"/>
            </a:solidFill>
            <a:ln w="0">
              <a:solidFill>
                <a:srgbClr val="FFC98E"/>
              </a:solidFill>
              <a:round/>
              <a:headEnd/>
              <a:tailEnd/>
            </a:ln>
          </p:spPr>
          <p:txBody>
            <a:bodyPr/>
            <a:lstStyle/>
            <a:p>
              <a:endParaRPr lang="en-US"/>
            </a:p>
          </p:txBody>
        </p:sp>
        <p:sp>
          <p:nvSpPr>
            <p:cNvPr id="51218" name="Freeform 15"/>
            <p:cNvSpPr>
              <a:spLocks/>
            </p:cNvSpPr>
            <p:nvPr/>
          </p:nvSpPr>
          <p:spPr bwMode="auto">
            <a:xfrm>
              <a:off x="2958" y="2725"/>
              <a:ext cx="218" cy="90"/>
            </a:xfrm>
            <a:custGeom>
              <a:avLst/>
              <a:gdLst>
                <a:gd name="T0" fmla="*/ 0 w 1312"/>
                <a:gd name="T1" fmla="*/ 0 h 542"/>
                <a:gd name="T2" fmla="*/ 0 w 1312"/>
                <a:gd name="T3" fmla="*/ 0 h 542"/>
                <a:gd name="T4" fmla="*/ 0 w 1312"/>
                <a:gd name="T5" fmla="*/ 0 h 542"/>
                <a:gd name="T6" fmla="*/ 0 w 1312"/>
                <a:gd name="T7" fmla="*/ 0 h 542"/>
                <a:gd name="T8" fmla="*/ 0 w 1312"/>
                <a:gd name="T9" fmla="*/ 0 h 542"/>
                <a:gd name="T10" fmla="*/ 0 w 1312"/>
                <a:gd name="T11" fmla="*/ 0 h 542"/>
                <a:gd name="T12" fmla="*/ 0 w 1312"/>
                <a:gd name="T13" fmla="*/ 0 h 542"/>
                <a:gd name="T14" fmla="*/ 0 w 1312"/>
                <a:gd name="T15" fmla="*/ 0 h 542"/>
                <a:gd name="T16" fmla="*/ 0 w 1312"/>
                <a:gd name="T17" fmla="*/ 0 h 542"/>
                <a:gd name="T18" fmla="*/ 0 w 1312"/>
                <a:gd name="T19" fmla="*/ 0 h 542"/>
                <a:gd name="T20" fmla="*/ 0 w 1312"/>
                <a:gd name="T21" fmla="*/ 0 h 542"/>
                <a:gd name="T22" fmla="*/ 0 w 1312"/>
                <a:gd name="T23" fmla="*/ 0 h 542"/>
                <a:gd name="T24" fmla="*/ 0 w 1312"/>
                <a:gd name="T25" fmla="*/ 0 h 542"/>
                <a:gd name="T26" fmla="*/ 0 w 1312"/>
                <a:gd name="T27" fmla="*/ 0 h 542"/>
                <a:gd name="T28" fmla="*/ 0 w 1312"/>
                <a:gd name="T29" fmla="*/ 0 h 542"/>
                <a:gd name="T30" fmla="*/ 0 w 1312"/>
                <a:gd name="T31" fmla="*/ 0 h 542"/>
                <a:gd name="T32" fmla="*/ 0 w 1312"/>
                <a:gd name="T33" fmla="*/ 0 h 5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12"/>
                <a:gd name="T52" fmla="*/ 0 h 542"/>
                <a:gd name="T53" fmla="*/ 1312 w 1312"/>
                <a:gd name="T54" fmla="*/ 542 h 5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12" h="542">
                  <a:moveTo>
                    <a:pt x="35" y="0"/>
                  </a:moveTo>
                  <a:lnTo>
                    <a:pt x="0" y="64"/>
                  </a:lnTo>
                  <a:lnTo>
                    <a:pt x="83" y="270"/>
                  </a:lnTo>
                  <a:lnTo>
                    <a:pt x="225" y="446"/>
                  </a:lnTo>
                  <a:lnTo>
                    <a:pt x="398" y="531"/>
                  </a:lnTo>
                  <a:lnTo>
                    <a:pt x="654" y="542"/>
                  </a:lnTo>
                  <a:lnTo>
                    <a:pt x="844" y="507"/>
                  </a:lnTo>
                  <a:lnTo>
                    <a:pt x="1034" y="410"/>
                  </a:lnTo>
                  <a:lnTo>
                    <a:pt x="1152" y="285"/>
                  </a:lnTo>
                  <a:lnTo>
                    <a:pt x="1312" y="125"/>
                  </a:lnTo>
                  <a:lnTo>
                    <a:pt x="1264" y="64"/>
                  </a:lnTo>
                  <a:lnTo>
                    <a:pt x="1074" y="125"/>
                  </a:lnTo>
                  <a:lnTo>
                    <a:pt x="836" y="171"/>
                  </a:lnTo>
                  <a:lnTo>
                    <a:pt x="628" y="159"/>
                  </a:lnTo>
                  <a:lnTo>
                    <a:pt x="369" y="111"/>
                  </a:lnTo>
                  <a:lnTo>
                    <a:pt x="160" y="48"/>
                  </a:lnTo>
                  <a:lnTo>
                    <a:pt x="35" y="0"/>
                  </a:lnTo>
                  <a:close/>
                </a:path>
              </a:pathLst>
            </a:custGeom>
            <a:solidFill>
              <a:srgbClr val="FFFFFF"/>
            </a:solidFill>
            <a:ln w="0">
              <a:solidFill>
                <a:srgbClr val="FFFFFF"/>
              </a:solidFill>
              <a:round/>
              <a:headEnd/>
              <a:tailEnd/>
            </a:ln>
          </p:spPr>
          <p:txBody>
            <a:bodyPr/>
            <a:lstStyle/>
            <a:p>
              <a:endParaRPr lang="en-US"/>
            </a:p>
          </p:txBody>
        </p:sp>
        <p:sp>
          <p:nvSpPr>
            <p:cNvPr id="51219" name="Freeform 16"/>
            <p:cNvSpPr>
              <a:spLocks/>
            </p:cNvSpPr>
            <p:nvPr/>
          </p:nvSpPr>
          <p:spPr bwMode="auto">
            <a:xfrm>
              <a:off x="3040" y="2386"/>
              <a:ext cx="213" cy="90"/>
            </a:xfrm>
            <a:custGeom>
              <a:avLst/>
              <a:gdLst>
                <a:gd name="T0" fmla="*/ 0 w 1277"/>
                <a:gd name="T1" fmla="*/ 0 h 538"/>
                <a:gd name="T2" fmla="*/ 0 w 1277"/>
                <a:gd name="T3" fmla="*/ 0 h 538"/>
                <a:gd name="T4" fmla="*/ 0 w 1277"/>
                <a:gd name="T5" fmla="*/ 0 h 538"/>
                <a:gd name="T6" fmla="*/ 0 w 1277"/>
                <a:gd name="T7" fmla="*/ 0 h 538"/>
                <a:gd name="T8" fmla="*/ 0 w 1277"/>
                <a:gd name="T9" fmla="*/ 0 h 538"/>
                <a:gd name="T10" fmla="*/ 0 w 1277"/>
                <a:gd name="T11" fmla="*/ 0 h 538"/>
                <a:gd name="T12" fmla="*/ 0 w 1277"/>
                <a:gd name="T13" fmla="*/ 0 h 538"/>
                <a:gd name="T14" fmla="*/ 0 w 1277"/>
                <a:gd name="T15" fmla="*/ 0 h 538"/>
                <a:gd name="T16" fmla="*/ 0 w 1277"/>
                <a:gd name="T17" fmla="*/ 0 h 538"/>
                <a:gd name="T18" fmla="*/ 0 w 1277"/>
                <a:gd name="T19" fmla="*/ 0 h 538"/>
                <a:gd name="T20" fmla="*/ 0 w 1277"/>
                <a:gd name="T21" fmla="*/ 0 h 538"/>
                <a:gd name="T22" fmla="*/ 0 w 1277"/>
                <a:gd name="T23" fmla="*/ 0 h 538"/>
                <a:gd name="T24" fmla="*/ 0 w 1277"/>
                <a:gd name="T25" fmla="*/ 0 h 538"/>
                <a:gd name="T26" fmla="*/ 0 w 1277"/>
                <a:gd name="T27" fmla="*/ 0 h 538"/>
                <a:gd name="T28" fmla="*/ 0 w 1277"/>
                <a:gd name="T29" fmla="*/ 0 h 538"/>
                <a:gd name="T30" fmla="*/ 0 w 1277"/>
                <a:gd name="T31" fmla="*/ 0 h 538"/>
                <a:gd name="T32" fmla="*/ 0 w 1277"/>
                <a:gd name="T33" fmla="*/ 0 h 538"/>
                <a:gd name="T34" fmla="*/ 0 w 1277"/>
                <a:gd name="T35" fmla="*/ 0 h 538"/>
                <a:gd name="T36" fmla="*/ 0 w 1277"/>
                <a:gd name="T37" fmla="*/ 0 h 538"/>
                <a:gd name="T38" fmla="*/ 0 w 1277"/>
                <a:gd name="T39" fmla="*/ 0 h 538"/>
                <a:gd name="T40" fmla="*/ 0 w 1277"/>
                <a:gd name="T41" fmla="*/ 0 h 5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77"/>
                <a:gd name="T64" fmla="*/ 0 h 538"/>
                <a:gd name="T65" fmla="*/ 1277 w 1277"/>
                <a:gd name="T66" fmla="*/ 538 h 5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77" h="538">
                  <a:moveTo>
                    <a:pt x="0" y="397"/>
                  </a:moveTo>
                  <a:lnTo>
                    <a:pt x="19" y="475"/>
                  </a:lnTo>
                  <a:lnTo>
                    <a:pt x="74" y="505"/>
                  </a:lnTo>
                  <a:lnTo>
                    <a:pt x="182" y="505"/>
                  </a:lnTo>
                  <a:lnTo>
                    <a:pt x="279" y="475"/>
                  </a:lnTo>
                  <a:lnTo>
                    <a:pt x="360" y="445"/>
                  </a:lnTo>
                  <a:lnTo>
                    <a:pt x="402" y="518"/>
                  </a:lnTo>
                  <a:lnTo>
                    <a:pt x="475" y="538"/>
                  </a:lnTo>
                  <a:lnTo>
                    <a:pt x="573" y="538"/>
                  </a:lnTo>
                  <a:lnTo>
                    <a:pt x="688" y="532"/>
                  </a:lnTo>
                  <a:lnTo>
                    <a:pt x="772" y="505"/>
                  </a:lnTo>
                  <a:lnTo>
                    <a:pt x="964" y="407"/>
                  </a:lnTo>
                  <a:lnTo>
                    <a:pt x="1191" y="308"/>
                  </a:lnTo>
                  <a:lnTo>
                    <a:pt x="1277" y="136"/>
                  </a:lnTo>
                  <a:lnTo>
                    <a:pt x="1191" y="71"/>
                  </a:lnTo>
                  <a:lnTo>
                    <a:pt x="944" y="86"/>
                  </a:lnTo>
                  <a:lnTo>
                    <a:pt x="839" y="0"/>
                  </a:lnTo>
                  <a:lnTo>
                    <a:pt x="601" y="0"/>
                  </a:lnTo>
                  <a:lnTo>
                    <a:pt x="236" y="160"/>
                  </a:lnTo>
                  <a:lnTo>
                    <a:pt x="49" y="319"/>
                  </a:lnTo>
                  <a:lnTo>
                    <a:pt x="0" y="397"/>
                  </a:lnTo>
                  <a:close/>
                </a:path>
              </a:pathLst>
            </a:custGeom>
            <a:solidFill>
              <a:srgbClr val="FFEA00"/>
            </a:solidFill>
            <a:ln w="0">
              <a:solidFill>
                <a:srgbClr val="FFEA00"/>
              </a:solidFill>
              <a:round/>
              <a:headEnd/>
              <a:tailEnd/>
            </a:ln>
          </p:spPr>
          <p:txBody>
            <a:bodyPr/>
            <a:lstStyle/>
            <a:p>
              <a:endParaRPr lang="en-US"/>
            </a:p>
          </p:txBody>
        </p:sp>
        <p:sp>
          <p:nvSpPr>
            <p:cNvPr id="51220" name="Freeform 17"/>
            <p:cNvSpPr>
              <a:spLocks/>
            </p:cNvSpPr>
            <p:nvPr/>
          </p:nvSpPr>
          <p:spPr bwMode="auto">
            <a:xfrm>
              <a:off x="2972" y="2508"/>
              <a:ext cx="85" cy="60"/>
            </a:xfrm>
            <a:custGeom>
              <a:avLst/>
              <a:gdLst>
                <a:gd name="T0" fmla="*/ 0 w 511"/>
                <a:gd name="T1" fmla="*/ 0 h 360"/>
                <a:gd name="T2" fmla="*/ 0 w 511"/>
                <a:gd name="T3" fmla="*/ 0 h 360"/>
                <a:gd name="T4" fmla="*/ 0 w 511"/>
                <a:gd name="T5" fmla="*/ 0 h 360"/>
                <a:gd name="T6" fmla="*/ 0 w 511"/>
                <a:gd name="T7" fmla="*/ 0 h 360"/>
                <a:gd name="T8" fmla="*/ 0 w 511"/>
                <a:gd name="T9" fmla="*/ 0 h 360"/>
                <a:gd name="T10" fmla="*/ 0 w 511"/>
                <a:gd name="T11" fmla="*/ 0 h 360"/>
                <a:gd name="T12" fmla="*/ 0 w 511"/>
                <a:gd name="T13" fmla="*/ 0 h 360"/>
                <a:gd name="T14" fmla="*/ 0 w 511"/>
                <a:gd name="T15" fmla="*/ 0 h 360"/>
                <a:gd name="T16" fmla="*/ 0 w 511"/>
                <a:gd name="T17" fmla="*/ 0 h 360"/>
                <a:gd name="T18" fmla="*/ 0 w 511"/>
                <a:gd name="T19" fmla="*/ 0 h 360"/>
                <a:gd name="T20" fmla="*/ 0 w 511"/>
                <a:gd name="T21" fmla="*/ 0 h 360"/>
                <a:gd name="T22" fmla="*/ 0 w 511"/>
                <a:gd name="T23" fmla="*/ 0 h 360"/>
                <a:gd name="T24" fmla="*/ 0 w 511"/>
                <a:gd name="T25" fmla="*/ 0 h 360"/>
                <a:gd name="T26" fmla="*/ 0 w 511"/>
                <a:gd name="T27" fmla="*/ 0 h 360"/>
                <a:gd name="T28" fmla="*/ 0 w 511"/>
                <a:gd name="T29" fmla="*/ 0 h 360"/>
                <a:gd name="T30" fmla="*/ 0 w 511"/>
                <a:gd name="T31" fmla="*/ 0 h 360"/>
                <a:gd name="T32" fmla="*/ 0 w 511"/>
                <a:gd name="T33" fmla="*/ 0 h 3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11"/>
                <a:gd name="T52" fmla="*/ 0 h 360"/>
                <a:gd name="T53" fmla="*/ 511 w 511"/>
                <a:gd name="T54" fmla="*/ 360 h 36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11" h="360">
                  <a:moveTo>
                    <a:pt x="13" y="360"/>
                  </a:moveTo>
                  <a:lnTo>
                    <a:pt x="108" y="297"/>
                  </a:lnTo>
                  <a:lnTo>
                    <a:pt x="185" y="258"/>
                  </a:lnTo>
                  <a:lnTo>
                    <a:pt x="273" y="238"/>
                  </a:lnTo>
                  <a:lnTo>
                    <a:pt x="396" y="238"/>
                  </a:lnTo>
                  <a:lnTo>
                    <a:pt x="455" y="210"/>
                  </a:lnTo>
                  <a:lnTo>
                    <a:pt x="478" y="161"/>
                  </a:lnTo>
                  <a:lnTo>
                    <a:pt x="511" y="98"/>
                  </a:lnTo>
                  <a:lnTo>
                    <a:pt x="501" y="49"/>
                  </a:lnTo>
                  <a:lnTo>
                    <a:pt x="474" y="15"/>
                  </a:lnTo>
                  <a:lnTo>
                    <a:pt x="434" y="0"/>
                  </a:lnTo>
                  <a:lnTo>
                    <a:pt x="356" y="15"/>
                  </a:lnTo>
                  <a:lnTo>
                    <a:pt x="273" y="25"/>
                  </a:lnTo>
                  <a:lnTo>
                    <a:pt x="206" y="79"/>
                  </a:lnTo>
                  <a:lnTo>
                    <a:pt x="58" y="238"/>
                  </a:lnTo>
                  <a:lnTo>
                    <a:pt x="0" y="336"/>
                  </a:lnTo>
                  <a:lnTo>
                    <a:pt x="13" y="360"/>
                  </a:lnTo>
                  <a:close/>
                </a:path>
              </a:pathLst>
            </a:custGeom>
            <a:solidFill>
              <a:srgbClr val="000000"/>
            </a:solidFill>
            <a:ln w="0">
              <a:solidFill>
                <a:srgbClr val="000000"/>
              </a:solidFill>
              <a:round/>
              <a:headEnd/>
              <a:tailEnd/>
            </a:ln>
          </p:spPr>
          <p:txBody>
            <a:bodyPr/>
            <a:lstStyle/>
            <a:p>
              <a:endParaRPr lang="en-US"/>
            </a:p>
          </p:txBody>
        </p:sp>
        <p:sp>
          <p:nvSpPr>
            <p:cNvPr id="51221" name="Freeform 18"/>
            <p:cNvSpPr>
              <a:spLocks/>
            </p:cNvSpPr>
            <p:nvPr/>
          </p:nvSpPr>
          <p:spPr bwMode="auto">
            <a:xfrm>
              <a:off x="3111" y="2516"/>
              <a:ext cx="83" cy="63"/>
            </a:xfrm>
            <a:custGeom>
              <a:avLst/>
              <a:gdLst>
                <a:gd name="T0" fmla="*/ 0 w 499"/>
                <a:gd name="T1" fmla="*/ 0 h 374"/>
                <a:gd name="T2" fmla="*/ 0 w 499"/>
                <a:gd name="T3" fmla="*/ 0 h 374"/>
                <a:gd name="T4" fmla="*/ 0 w 499"/>
                <a:gd name="T5" fmla="*/ 0 h 374"/>
                <a:gd name="T6" fmla="*/ 0 w 499"/>
                <a:gd name="T7" fmla="*/ 0 h 374"/>
                <a:gd name="T8" fmla="*/ 0 w 499"/>
                <a:gd name="T9" fmla="*/ 0 h 374"/>
                <a:gd name="T10" fmla="*/ 0 w 499"/>
                <a:gd name="T11" fmla="*/ 0 h 374"/>
                <a:gd name="T12" fmla="*/ 0 w 499"/>
                <a:gd name="T13" fmla="*/ 0 h 374"/>
                <a:gd name="T14" fmla="*/ 0 w 499"/>
                <a:gd name="T15" fmla="*/ 0 h 374"/>
                <a:gd name="T16" fmla="*/ 0 w 499"/>
                <a:gd name="T17" fmla="*/ 0 h 374"/>
                <a:gd name="T18" fmla="*/ 0 w 499"/>
                <a:gd name="T19" fmla="*/ 0 h 374"/>
                <a:gd name="T20" fmla="*/ 0 w 499"/>
                <a:gd name="T21" fmla="*/ 0 h 374"/>
                <a:gd name="T22" fmla="*/ 0 w 499"/>
                <a:gd name="T23" fmla="*/ 0 h 374"/>
                <a:gd name="T24" fmla="*/ 0 w 499"/>
                <a:gd name="T25" fmla="*/ 0 h 374"/>
                <a:gd name="T26" fmla="*/ 0 w 499"/>
                <a:gd name="T27" fmla="*/ 0 h 374"/>
                <a:gd name="T28" fmla="*/ 0 w 499"/>
                <a:gd name="T29" fmla="*/ 0 h 374"/>
                <a:gd name="T30" fmla="*/ 0 w 499"/>
                <a:gd name="T31" fmla="*/ 0 h 374"/>
                <a:gd name="T32" fmla="*/ 0 w 499"/>
                <a:gd name="T33" fmla="*/ 0 h 37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9"/>
                <a:gd name="T52" fmla="*/ 0 h 374"/>
                <a:gd name="T53" fmla="*/ 499 w 499"/>
                <a:gd name="T54" fmla="*/ 374 h 37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9" h="374">
                  <a:moveTo>
                    <a:pt x="0" y="227"/>
                  </a:moveTo>
                  <a:lnTo>
                    <a:pt x="0" y="189"/>
                  </a:lnTo>
                  <a:lnTo>
                    <a:pt x="31" y="126"/>
                  </a:lnTo>
                  <a:lnTo>
                    <a:pt x="79" y="11"/>
                  </a:lnTo>
                  <a:lnTo>
                    <a:pt x="127" y="0"/>
                  </a:lnTo>
                  <a:lnTo>
                    <a:pt x="261" y="11"/>
                  </a:lnTo>
                  <a:lnTo>
                    <a:pt x="416" y="98"/>
                  </a:lnTo>
                  <a:lnTo>
                    <a:pt x="455" y="176"/>
                  </a:lnTo>
                  <a:lnTo>
                    <a:pt x="499" y="335"/>
                  </a:lnTo>
                  <a:lnTo>
                    <a:pt x="499" y="374"/>
                  </a:lnTo>
                  <a:lnTo>
                    <a:pt x="461" y="374"/>
                  </a:lnTo>
                  <a:lnTo>
                    <a:pt x="346" y="287"/>
                  </a:lnTo>
                  <a:lnTo>
                    <a:pt x="254" y="237"/>
                  </a:lnTo>
                  <a:lnTo>
                    <a:pt x="176" y="237"/>
                  </a:lnTo>
                  <a:lnTo>
                    <a:pt x="99" y="263"/>
                  </a:lnTo>
                  <a:lnTo>
                    <a:pt x="31" y="248"/>
                  </a:lnTo>
                  <a:lnTo>
                    <a:pt x="0" y="227"/>
                  </a:lnTo>
                  <a:close/>
                </a:path>
              </a:pathLst>
            </a:custGeom>
            <a:solidFill>
              <a:srgbClr val="000000"/>
            </a:solidFill>
            <a:ln w="0">
              <a:solidFill>
                <a:srgbClr val="000000"/>
              </a:solidFill>
              <a:round/>
              <a:headEnd/>
              <a:tailEnd/>
            </a:ln>
          </p:spPr>
          <p:txBody>
            <a:bodyPr/>
            <a:lstStyle/>
            <a:p>
              <a:endParaRPr lang="en-US"/>
            </a:p>
          </p:txBody>
        </p:sp>
        <p:sp>
          <p:nvSpPr>
            <p:cNvPr id="51222" name="Freeform 19"/>
            <p:cNvSpPr>
              <a:spLocks/>
            </p:cNvSpPr>
            <p:nvPr/>
          </p:nvSpPr>
          <p:spPr bwMode="auto">
            <a:xfrm>
              <a:off x="2955" y="2593"/>
              <a:ext cx="79" cy="23"/>
            </a:xfrm>
            <a:custGeom>
              <a:avLst/>
              <a:gdLst>
                <a:gd name="T0" fmla="*/ 0 w 474"/>
                <a:gd name="T1" fmla="*/ 0 h 136"/>
                <a:gd name="T2" fmla="*/ 0 w 474"/>
                <a:gd name="T3" fmla="*/ 0 h 136"/>
                <a:gd name="T4" fmla="*/ 0 w 474"/>
                <a:gd name="T5" fmla="*/ 0 h 136"/>
                <a:gd name="T6" fmla="*/ 0 w 474"/>
                <a:gd name="T7" fmla="*/ 0 h 136"/>
                <a:gd name="T8" fmla="*/ 0 w 474"/>
                <a:gd name="T9" fmla="*/ 0 h 136"/>
                <a:gd name="T10" fmla="*/ 0 w 474"/>
                <a:gd name="T11" fmla="*/ 0 h 136"/>
                <a:gd name="T12" fmla="*/ 0 w 474"/>
                <a:gd name="T13" fmla="*/ 0 h 136"/>
                <a:gd name="T14" fmla="*/ 0 w 474"/>
                <a:gd name="T15" fmla="*/ 0 h 136"/>
                <a:gd name="T16" fmla="*/ 0 w 474"/>
                <a:gd name="T17" fmla="*/ 0 h 136"/>
                <a:gd name="T18" fmla="*/ 0 w 474"/>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136"/>
                <a:gd name="T32" fmla="*/ 474 w 474"/>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136">
                  <a:moveTo>
                    <a:pt x="474" y="73"/>
                  </a:moveTo>
                  <a:lnTo>
                    <a:pt x="376" y="73"/>
                  </a:lnTo>
                  <a:lnTo>
                    <a:pt x="230" y="87"/>
                  </a:lnTo>
                  <a:lnTo>
                    <a:pt x="11" y="136"/>
                  </a:lnTo>
                  <a:lnTo>
                    <a:pt x="0" y="100"/>
                  </a:lnTo>
                  <a:lnTo>
                    <a:pt x="98" y="36"/>
                  </a:lnTo>
                  <a:lnTo>
                    <a:pt x="240" y="15"/>
                  </a:lnTo>
                  <a:lnTo>
                    <a:pt x="346" y="0"/>
                  </a:lnTo>
                  <a:lnTo>
                    <a:pt x="459" y="15"/>
                  </a:lnTo>
                  <a:lnTo>
                    <a:pt x="474" y="73"/>
                  </a:lnTo>
                  <a:close/>
                </a:path>
              </a:pathLst>
            </a:custGeom>
            <a:solidFill>
              <a:srgbClr val="000000"/>
            </a:solidFill>
            <a:ln w="0">
              <a:solidFill>
                <a:srgbClr val="000000"/>
              </a:solidFill>
              <a:round/>
              <a:headEnd/>
              <a:tailEnd/>
            </a:ln>
          </p:spPr>
          <p:txBody>
            <a:bodyPr/>
            <a:lstStyle/>
            <a:p>
              <a:endParaRPr lang="en-US"/>
            </a:p>
          </p:txBody>
        </p:sp>
        <p:sp>
          <p:nvSpPr>
            <p:cNvPr id="51223" name="Freeform 20"/>
            <p:cNvSpPr>
              <a:spLocks/>
            </p:cNvSpPr>
            <p:nvPr/>
          </p:nvSpPr>
          <p:spPr bwMode="auto">
            <a:xfrm>
              <a:off x="3096" y="2602"/>
              <a:ext cx="85" cy="24"/>
            </a:xfrm>
            <a:custGeom>
              <a:avLst/>
              <a:gdLst>
                <a:gd name="T0" fmla="*/ 0 w 507"/>
                <a:gd name="T1" fmla="*/ 0 h 146"/>
                <a:gd name="T2" fmla="*/ 0 w 507"/>
                <a:gd name="T3" fmla="*/ 0 h 146"/>
                <a:gd name="T4" fmla="*/ 0 w 507"/>
                <a:gd name="T5" fmla="*/ 0 h 146"/>
                <a:gd name="T6" fmla="*/ 0 w 507"/>
                <a:gd name="T7" fmla="*/ 0 h 146"/>
                <a:gd name="T8" fmla="*/ 0 w 507"/>
                <a:gd name="T9" fmla="*/ 0 h 146"/>
                <a:gd name="T10" fmla="*/ 0 w 507"/>
                <a:gd name="T11" fmla="*/ 0 h 146"/>
                <a:gd name="T12" fmla="*/ 0 w 507"/>
                <a:gd name="T13" fmla="*/ 0 h 146"/>
                <a:gd name="T14" fmla="*/ 0 w 507"/>
                <a:gd name="T15" fmla="*/ 0 h 146"/>
                <a:gd name="T16" fmla="*/ 0 w 507"/>
                <a:gd name="T17" fmla="*/ 0 h 146"/>
                <a:gd name="T18" fmla="*/ 0 w 507"/>
                <a:gd name="T19" fmla="*/ 0 h 146"/>
                <a:gd name="T20" fmla="*/ 0 w 507"/>
                <a:gd name="T21" fmla="*/ 0 h 146"/>
                <a:gd name="T22" fmla="*/ 0 w 507"/>
                <a:gd name="T23" fmla="*/ 0 h 1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7"/>
                <a:gd name="T37" fmla="*/ 0 h 146"/>
                <a:gd name="T38" fmla="*/ 507 w 507"/>
                <a:gd name="T39" fmla="*/ 146 h 14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7" h="146">
                  <a:moveTo>
                    <a:pt x="0" y="108"/>
                  </a:moveTo>
                  <a:lnTo>
                    <a:pt x="122" y="84"/>
                  </a:lnTo>
                  <a:lnTo>
                    <a:pt x="267" y="98"/>
                  </a:lnTo>
                  <a:lnTo>
                    <a:pt x="413" y="122"/>
                  </a:lnTo>
                  <a:lnTo>
                    <a:pt x="479" y="146"/>
                  </a:lnTo>
                  <a:lnTo>
                    <a:pt x="507" y="122"/>
                  </a:lnTo>
                  <a:lnTo>
                    <a:pt x="457" y="84"/>
                  </a:lnTo>
                  <a:lnTo>
                    <a:pt x="345" y="11"/>
                  </a:lnTo>
                  <a:lnTo>
                    <a:pt x="199" y="0"/>
                  </a:lnTo>
                  <a:lnTo>
                    <a:pt x="91" y="21"/>
                  </a:lnTo>
                  <a:lnTo>
                    <a:pt x="0" y="60"/>
                  </a:lnTo>
                  <a:lnTo>
                    <a:pt x="0" y="108"/>
                  </a:lnTo>
                  <a:close/>
                </a:path>
              </a:pathLst>
            </a:custGeom>
            <a:solidFill>
              <a:srgbClr val="000000"/>
            </a:solidFill>
            <a:ln w="0">
              <a:solidFill>
                <a:srgbClr val="000000"/>
              </a:solidFill>
              <a:round/>
              <a:headEnd/>
              <a:tailEnd/>
            </a:ln>
          </p:spPr>
          <p:txBody>
            <a:bodyPr/>
            <a:lstStyle/>
            <a:p>
              <a:endParaRPr lang="en-US"/>
            </a:p>
          </p:txBody>
        </p:sp>
        <p:sp>
          <p:nvSpPr>
            <p:cNvPr id="51224" name="Freeform 21"/>
            <p:cNvSpPr>
              <a:spLocks/>
            </p:cNvSpPr>
            <p:nvPr/>
          </p:nvSpPr>
          <p:spPr bwMode="auto">
            <a:xfrm>
              <a:off x="3003" y="2680"/>
              <a:ext cx="101" cy="43"/>
            </a:xfrm>
            <a:custGeom>
              <a:avLst/>
              <a:gdLst>
                <a:gd name="T0" fmla="*/ 0 w 603"/>
                <a:gd name="T1" fmla="*/ 0 h 261"/>
                <a:gd name="T2" fmla="*/ 0 w 603"/>
                <a:gd name="T3" fmla="*/ 0 h 261"/>
                <a:gd name="T4" fmla="*/ 0 w 603"/>
                <a:gd name="T5" fmla="*/ 0 h 261"/>
                <a:gd name="T6" fmla="*/ 0 w 603"/>
                <a:gd name="T7" fmla="*/ 0 h 261"/>
                <a:gd name="T8" fmla="*/ 0 w 603"/>
                <a:gd name="T9" fmla="*/ 0 h 261"/>
                <a:gd name="T10" fmla="*/ 0 w 603"/>
                <a:gd name="T11" fmla="*/ 0 h 261"/>
                <a:gd name="T12" fmla="*/ 0 w 603"/>
                <a:gd name="T13" fmla="*/ 0 h 261"/>
                <a:gd name="T14" fmla="*/ 0 w 603"/>
                <a:gd name="T15" fmla="*/ 0 h 261"/>
                <a:gd name="T16" fmla="*/ 0 w 603"/>
                <a:gd name="T17" fmla="*/ 0 h 261"/>
                <a:gd name="T18" fmla="*/ 0 w 603"/>
                <a:gd name="T19" fmla="*/ 0 h 261"/>
                <a:gd name="T20" fmla="*/ 0 w 603"/>
                <a:gd name="T21" fmla="*/ 0 h 261"/>
                <a:gd name="T22" fmla="*/ 0 w 603"/>
                <a:gd name="T23" fmla="*/ 0 h 261"/>
                <a:gd name="T24" fmla="*/ 0 w 603"/>
                <a:gd name="T25" fmla="*/ 0 h 261"/>
                <a:gd name="T26" fmla="*/ 0 w 603"/>
                <a:gd name="T27" fmla="*/ 0 h 261"/>
                <a:gd name="T28" fmla="*/ 0 w 603"/>
                <a:gd name="T29" fmla="*/ 0 h 261"/>
                <a:gd name="T30" fmla="*/ 0 w 603"/>
                <a:gd name="T31" fmla="*/ 0 h 261"/>
                <a:gd name="T32" fmla="*/ 0 w 603"/>
                <a:gd name="T33" fmla="*/ 0 h 261"/>
                <a:gd name="T34" fmla="*/ 0 w 603"/>
                <a:gd name="T35" fmla="*/ 0 h 2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03"/>
                <a:gd name="T55" fmla="*/ 0 h 261"/>
                <a:gd name="T56" fmla="*/ 603 w 603"/>
                <a:gd name="T57" fmla="*/ 261 h 2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03" h="261">
                  <a:moveTo>
                    <a:pt x="13" y="0"/>
                  </a:moveTo>
                  <a:lnTo>
                    <a:pt x="116" y="61"/>
                  </a:lnTo>
                  <a:lnTo>
                    <a:pt x="191" y="102"/>
                  </a:lnTo>
                  <a:lnTo>
                    <a:pt x="289" y="115"/>
                  </a:lnTo>
                  <a:lnTo>
                    <a:pt x="425" y="102"/>
                  </a:lnTo>
                  <a:lnTo>
                    <a:pt x="595" y="53"/>
                  </a:lnTo>
                  <a:lnTo>
                    <a:pt x="603" y="102"/>
                  </a:lnTo>
                  <a:lnTo>
                    <a:pt x="546" y="140"/>
                  </a:lnTo>
                  <a:lnTo>
                    <a:pt x="516" y="213"/>
                  </a:lnTo>
                  <a:lnTo>
                    <a:pt x="457" y="250"/>
                  </a:lnTo>
                  <a:lnTo>
                    <a:pt x="395" y="261"/>
                  </a:lnTo>
                  <a:lnTo>
                    <a:pt x="270" y="250"/>
                  </a:lnTo>
                  <a:lnTo>
                    <a:pt x="191" y="205"/>
                  </a:lnTo>
                  <a:lnTo>
                    <a:pt x="132" y="151"/>
                  </a:lnTo>
                  <a:lnTo>
                    <a:pt x="96" y="115"/>
                  </a:lnTo>
                  <a:lnTo>
                    <a:pt x="13" y="53"/>
                  </a:lnTo>
                  <a:lnTo>
                    <a:pt x="0" y="16"/>
                  </a:lnTo>
                  <a:lnTo>
                    <a:pt x="13" y="0"/>
                  </a:lnTo>
                  <a:close/>
                </a:path>
              </a:pathLst>
            </a:custGeom>
            <a:solidFill>
              <a:srgbClr val="000000"/>
            </a:solidFill>
            <a:ln w="0">
              <a:solidFill>
                <a:srgbClr val="000000"/>
              </a:solidFill>
              <a:round/>
              <a:headEnd/>
              <a:tailEnd/>
            </a:ln>
          </p:spPr>
          <p:txBody>
            <a:bodyPr/>
            <a:lstStyle/>
            <a:p>
              <a:endParaRPr lang="en-US"/>
            </a:p>
          </p:txBody>
        </p:sp>
        <p:sp>
          <p:nvSpPr>
            <p:cNvPr id="51225" name="Freeform 22"/>
            <p:cNvSpPr>
              <a:spLocks/>
            </p:cNvSpPr>
            <p:nvPr/>
          </p:nvSpPr>
          <p:spPr bwMode="auto">
            <a:xfrm>
              <a:off x="2880" y="2667"/>
              <a:ext cx="96" cy="91"/>
            </a:xfrm>
            <a:custGeom>
              <a:avLst/>
              <a:gdLst>
                <a:gd name="T0" fmla="*/ 0 w 575"/>
                <a:gd name="T1" fmla="*/ 0 h 547"/>
                <a:gd name="T2" fmla="*/ 0 w 575"/>
                <a:gd name="T3" fmla="*/ 0 h 547"/>
                <a:gd name="T4" fmla="*/ 0 w 575"/>
                <a:gd name="T5" fmla="*/ 0 h 547"/>
                <a:gd name="T6" fmla="*/ 0 w 575"/>
                <a:gd name="T7" fmla="*/ 0 h 547"/>
                <a:gd name="T8" fmla="*/ 0 w 575"/>
                <a:gd name="T9" fmla="*/ 0 h 547"/>
                <a:gd name="T10" fmla="*/ 0 w 575"/>
                <a:gd name="T11" fmla="*/ 0 h 547"/>
                <a:gd name="T12" fmla="*/ 0 w 575"/>
                <a:gd name="T13" fmla="*/ 0 h 547"/>
                <a:gd name="T14" fmla="*/ 0 w 575"/>
                <a:gd name="T15" fmla="*/ 0 h 547"/>
                <a:gd name="T16" fmla="*/ 0 w 575"/>
                <a:gd name="T17" fmla="*/ 0 h 547"/>
                <a:gd name="T18" fmla="*/ 0 w 575"/>
                <a:gd name="T19" fmla="*/ 0 h 547"/>
                <a:gd name="T20" fmla="*/ 0 w 575"/>
                <a:gd name="T21" fmla="*/ 0 h 547"/>
                <a:gd name="T22" fmla="*/ 0 w 575"/>
                <a:gd name="T23" fmla="*/ 0 h 547"/>
                <a:gd name="T24" fmla="*/ 0 w 575"/>
                <a:gd name="T25" fmla="*/ 0 h 547"/>
                <a:gd name="T26" fmla="*/ 0 w 575"/>
                <a:gd name="T27" fmla="*/ 0 h 547"/>
                <a:gd name="T28" fmla="*/ 0 w 575"/>
                <a:gd name="T29" fmla="*/ 0 h 547"/>
                <a:gd name="T30" fmla="*/ 0 w 575"/>
                <a:gd name="T31" fmla="*/ 0 h 547"/>
                <a:gd name="T32" fmla="*/ 0 w 575"/>
                <a:gd name="T33" fmla="*/ 0 h 547"/>
                <a:gd name="T34" fmla="*/ 0 w 575"/>
                <a:gd name="T35" fmla="*/ 0 h 547"/>
                <a:gd name="T36" fmla="*/ 0 w 575"/>
                <a:gd name="T37" fmla="*/ 0 h 547"/>
                <a:gd name="T38" fmla="*/ 0 w 575"/>
                <a:gd name="T39" fmla="*/ 0 h 547"/>
                <a:gd name="T40" fmla="*/ 0 w 575"/>
                <a:gd name="T41" fmla="*/ 0 h 547"/>
                <a:gd name="T42" fmla="*/ 0 w 575"/>
                <a:gd name="T43" fmla="*/ 0 h 547"/>
                <a:gd name="T44" fmla="*/ 0 w 575"/>
                <a:gd name="T45" fmla="*/ 0 h 5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75"/>
                <a:gd name="T70" fmla="*/ 0 h 547"/>
                <a:gd name="T71" fmla="*/ 575 w 575"/>
                <a:gd name="T72" fmla="*/ 547 h 54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75" h="547">
                  <a:moveTo>
                    <a:pt x="547" y="0"/>
                  </a:moveTo>
                  <a:lnTo>
                    <a:pt x="405" y="90"/>
                  </a:lnTo>
                  <a:lnTo>
                    <a:pt x="287" y="127"/>
                  </a:lnTo>
                  <a:lnTo>
                    <a:pt x="211" y="127"/>
                  </a:lnTo>
                  <a:lnTo>
                    <a:pt x="116" y="111"/>
                  </a:lnTo>
                  <a:lnTo>
                    <a:pt x="18" y="74"/>
                  </a:lnTo>
                  <a:lnTo>
                    <a:pt x="0" y="90"/>
                  </a:lnTo>
                  <a:lnTo>
                    <a:pt x="49" y="248"/>
                  </a:lnTo>
                  <a:lnTo>
                    <a:pt x="116" y="384"/>
                  </a:lnTo>
                  <a:lnTo>
                    <a:pt x="164" y="472"/>
                  </a:lnTo>
                  <a:lnTo>
                    <a:pt x="238" y="534"/>
                  </a:lnTo>
                  <a:lnTo>
                    <a:pt x="297" y="547"/>
                  </a:lnTo>
                  <a:lnTo>
                    <a:pt x="390" y="510"/>
                  </a:lnTo>
                  <a:lnTo>
                    <a:pt x="449" y="462"/>
                  </a:lnTo>
                  <a:lnTo>
                    <a:pt x="508" y="384"/>
                  </a:lnTo>
                  <a:lnTo>
                    <a:pt x="516" y="311"/>
                  </a:lnTo>
                  <a:lnTo>
                    <a:pt x="488" y="236"/>
                  </a:lnTo>
                  <a:lnTo>
                    <a:pt x="497" y="189"/>
                  </a:lnTo>
                  <a:lnTo>
                    <a:pt x="528" y="135"/>
                  </a:lnTo>
                  <a:lnTo>
                    <a:pt x="575" y="102"/>
                  </a:lnTo>
                  <a:lnTo>
                    <a:pt x="565" y="54"/>
                  </a:lnTo>
                  <a:lnTo>
                    <a:pt x="552" y="11"/>
                  </a:lnTo>
                  <a:lnTo>
                    <a:pt x="547" y="0"/>
                  </a:lnTo>
                  <a:close/>
                </a:path>
              </a:pathLst>
            </a:custGeom>
            <a:solidFill>
              <a:srgbClr val="000000"/>
            </a:solidFill>
            <a:ln w="0">
              <a:solidFill>
                <a:srgbClr val="000000"/>
              </a:solidFill>
              <a:round/>
              <a:headEnd/>
              <a:tailEnd/>
            </a:ln>
          </p:spPr>
          <p:txBody>
            <a:bodyPr/>
            <a:lstStyle/>
            <a:p>
              <a:endParaRPr lang="en-US"/>
            </a:p>
          </p:txBody>
        </p:sp>
        <p:sp>
          <p:nvSpPr>
            <p:cNvPr id="51226" name="Freeform 23"/>
            <p:cNvSpPr>
              <a:spLocks/>
            </p:cNvSpPr>
            <p:nvPr/>
          </p:nvSpPr>
          <p:spPr bwMode="auto">
            <a:xfrm>
              <a:off x="3136" y="2688"/>
              <a:ext cx="138" cy="87"/>
            </a:xfrm>
            <a:custGeom>
              <a:avLst/>
              <a:gdLst>
                <a:gd name="T0" fmla="*/ 0 w 832"/>
                <a:gd name="T1" fmla="*/ 0 h 518"/>
                <a:gd name="T2" fmla="*/ 0 w 832"/>
                <a:gd name="T3" fmla="*/ 0 h 518"/>
                <a:gd name="T4" fmla="*/ 0 w 832"/>
                <a:gd name="T5" fmla="*/ 0 h 518"/>
                <a:gd name="T6" fmla="*/ 0 w 832"/>
                <a:gd name="T7" fmla="*/ 0 h 518"/>
                <a:gd name="T8" fmla="*/ 0 w 832"/>
                <a:gd name="T9" fmla="*/ 0 h 518"/>
                <a:gd name="T10" fmla="*/ 0 w 832"/>
                <a:gd name="T11" fmla="*/ 0 h 518"/>
                <a:gd name="T12" fmla="*/ 0 w 832"/>
                <a:gd name="T13" fmla="*/ 0 h 518"/>
                <a:gd name="T14" fmla="*/ 0 w 832"/>
                <a:gd name="T15" fmla="*/ 0 h 518"/>
                <a:gd name="T16" fmla="*/ 0 w 832"/>
                <a:gd name="T17" fmla="*/ 0 h 518"/>
                <a:gd name="T18" fmla="*/ 0 w 832"/>
                <a:gd name="T19" fmla="*/ 0 h 518"/>
                <a:gd name="T20" fmla="*/ 0 w 832"/>
                <a:gd name="T21" fmla="*/ 0 h 518"/>
                <a:gd name="T22" fmla="*/ 0 w 832"/>
                <a:gd name="T23" fmla="*/ 0 h 518"/>
                <a:gd name="T24" fmla="*/ 0 w 832"/>
                <a:gd name="T25" fmla="*/ 0 h 518"/>
                <a:gd name="T26" fmla="*/ 0 w 832"/>
                <a:gd name="T27" fmla="*/ 0 h 518"/>
                <a:gd name="T28" fmla="*/ 0 w 832"/>
                <a:gd name="T29" fmla="*/ 0 h 518"/>
                <a:gd name="T30" fmla="*/ 0 w 832"/>
                <a:gd name="T31" fmla="*/ 0 h 518"/>
                <a:gd name="T32" fmla="*/ 0 w 832"/>
                <a:gd name="T33" fmla="*/ 0 h 518"/>
                <a:gd name="T34" fmla="*/ 0 w 832"/>
                <a:gd name="T35" fmla="*/ 0 h 5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2"/>
                <a:gd name="T55" fmla="*/ 0 h 518"/>
                <a:gd name="T56" fmla="*/ 832 w 832"/>
                <a:gd name="T57" fmla="*/ 518 h 5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2" h="518">
                  <a:moveTo>
                    <a:pt x="20" y="0"/>
                  </a:moveTo>
                  <a:lnTo>
                    <a:pt x="175" y="87"/>
                  </a:lnTo>
                  <a:lnTo>
                    <a:pt x="314" y="121"/>
                  </a:lnTo>
                  <a:lnTo>
                    <a:pt x="518" y="109"/>
                  </a:lnTo>
                  <a:lnTo>
                    <a:pt x="775" y="69"/>
                  </a:lnTo>
                  <a:lnTo>
                    <a:pt x="825" y="121"/>
                  </a:lnTo>
                  <a:lnTo>
                    <a:pt x="832" y="197"/>
                  </a:lnTo>
                  <a:lnTo>
                    <a:pt x="775" y="271"/>
                  </a:lnTo>
                  <a:lnTo>
                    <a:pt x="640" y="396"/>
                  </a:lnTo>
                  <a:lnTo>
                    <a:pt x="518" y="494"/>
                  </a:lnTo>
                  <a:lnTo>
                    <a:pt x="440" y="518"/>
                  </a:lnTo>
                  <a:lnTo>
                    <a:pt x="400" y="509"/>
                  </a:lnTo>
                  <a:lnTo>
                    <a:pt x="269" y="383"/>
                  </a:lnTo>
                  <a:lnTo>
                    <a:pt x="142" y="257"/>
                  </a:lnTo>
                  <a:lnTo>
                    <a:pt x="55" y="152"/>
                  </a:lnTo>
                  <a:lnTo>
                    <a:pt x="8" y="69"/>
                  </a:lnTo>
                  <a:lnTo>
                    <a:pt x="0" y="8"/>
                  </a:lnTo>
                  <a:lnTo>
                    <a:pt x="20" y="0"/>
                  </a:lnTo>
                  <a:close/>
                </a:path>
              </a:pathLst>
            </a:custGeom>
            <a:solidFill>
              <a:srgbClr val="000000"/>
            </a:solidFill>
            <a:ln w="0">
              <a:solidFill>
                <a:srgbClr val="000000"/>
              </a:solidFill>
              <a:round/>
              <a:headEnd/>
              <a:tailEnd/>
            </a:ln>
          </p:spPr>
          <p:txBody>
            <a:bodyPr/>
            <a:lstStyle/>
            <a:p>
              <a:endParaRPr lang="en-US"/>
            </a:p>
          </p:txBody>
        </p:sp>
        <p:sp>
          <p:nvSpPr>
            <p:cNvPr id="51227" name="Freeform 24"/>
            <p:cNvSpPr>
              <a:spLocks/>
            </p:cNvSpPr>
            <p:nvPr/>
          </p:nvSpPr>
          <p:spPr bwMode="auto">
            <a:xfrm>
              <a:off x="2960" y="2717"/>
              <a:ext cx="218" cy="39"/>
            </a:xfrm>
            <a:custGeom>
              <a:avLst/>
              <a:gdLst>
                <a:gd name="T0" fmla="*/ 0 w 1309"/>
                <a:gd name="T1" fmla="*/ 0 h 237"/>
                <a:gd name="T2" fmla="*/ 0 w 1309"/>
                <a:gd name="T3" fmla="*/ 0 h 237"/>
                <a:gd name="T4" fmla="*/ 0 w 1309"/>
                <a:gd name="T5" fmla="*/ 0 h 237"/>
                <a:gd name="T6" fmla="*/ 0 w 1309"/>
                <a:gd name="T7" fmla="*/ 0 h 237"/>
                <a:gd name="T8" fmla="*/ 0 w 1309"/>
                <a:gd name="T9" fmla="*/ 0 h 237"/>
                <a:gd name="T10" fmla="*/ 0 w 1309"/>
                <a:gd name="T11" fmla="*/ 0 h 237"/>
                <a:gd name="T12" fmla="*/ 0 w 1309"/>
                <a:gd name="T13" fmla="*/ 0 h 237"/>
                <a:gd name="T14" fmla="*/ 0 w 1309"/>
                <a:gd name="T15" fmla="*/ 0 h 237"/>
                <a:gd name="T16" fmla="*/ 0 w 1309"/>
                <a:gd name="T17" fmla="*/ 0 h 237"/>
                <a:gd name="T18" fmla="*/ 0 w 1309"/>
                <a:gd name="T19" fmla="*/ 0 h 237"/>
                <a:gd name="T20" fmla="*/ 0 w 1309"/>
                <a:gd name="T21" fmla="*/ 0 h 237"/>
                <a:gd name="T22" fmla="*/ 0 w 1309"/>
                <a:gd name="T23" fmla="*/ 0 h 237"/>
                <a:gd name="T24" fmla="*/ 0 w 1309"/>
                <a:gd name="T25" fmla="*/ 0 h 237"/>
                <a:gd name="T26" fmla="*/ 0 w 1309"/>
                <a:gd name="T27" fmla="*/ 0 h 237"/>
                <a:gd name="T28" fmla="*/ 0 w 1309"/>
                <a:gd name="T29" fmla="*/ 0 h 237"/>
                <a:gd name="T30" fmla="*/ 0 w 1309"/>
                <a:gd name="T31" fmla="*/ 0 h 237"/>
                <a:gd name="T32" fmla="*/ 0 w 1309"/>
                <a:gd name="T33" fmla="*/ 0 h 237"/>
                <a:gd name="T34" fmla="*/ 0 w 1309"/>
                <a:gd name="T35" fmla="*/ 0 h 23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09"/>
                <a:gd name="T55" fmla="*/ 0 h 237"/>
                <a:gd name="T56" fmla="*/ 1309 w 1309"/>
                <a:gd name="T57" fmla="*/ 237 h 23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09" h="237">
                  <a:moveTo>
                    <a:pt x="18" y="0"/>
                  </a:moveTo>
                  <a:lnTo>
                    <a:pt x="171" y="87"/>
                  </a:lnTo>
                  <a:lnTo>
                    <a:pt x="337" y="135"/>
                  </a:lnTo>
                  <a:lnTo>
                    <a:pt x="486" y="165"/>
                  </a:lnTo>
                  <a:lnTo>
                    <a:pt x="689" y="175"/>
                  </a:lnTo>
                  <a:lnTo>
                    <a:pt x="938" y="165"/>
                  </a:lnTo>
                  <a:lnTo>
                    <a:pt x="1062" y="135"/>
                  </a:lnTo>
                  <a:lnTo>
                    <a:pt x="1303" y="53"/>
                  </a:lnTo>
                  <a:lnTo>
                    <a:pt x="1309" y="77"/>
                  </a:lnTo>
                  <a:lnTo>
                    <a:pt x="1091" y="185"/>
                  </a:lnTo>
                  <a:lnTo>
                    <a:pt x="927" y="226"/>
                  </a:lnTo>
                  <a:lnTo>
                    <a:pt x="774" y="237"/>
                  </a:lnTo>
                  <a:lnTo>
                    <a:pt x="601" y="237"/>
                  </a:lnTo>
                  <a:lnTo>
                    <a:pt x="409" y="213"/>
                  </a:lnTo>
                  <a:lnTo>
                    <a:pt x="230" y="165"/>
                  </a:lnTo>
                  <a:lnTo>
                    <a:pt x="96" y="117"/>
                  </a:lnTo>
                  <a:lnTo>
                    <a:pt x="0" y="62"/>
                  </a:lnTo>
                  <a:lnTo>
                    <a:pt x="18" y="0"/>
                  </a:lnTo>
                  <a:close/>
                </a:path>
              </a:pathLst>
            </a:custGeom>
            <a:solidFill>
              <a:srgbClr val="000000"/>
            </a:solidFill>
            <a:ln w="0">
              <a:solidFill>
                <a:srgbClr val="000000"/>
              </a:solidFill>
              <a:round/>
              <a:headEnd/>
              <a:tailEnd/>
            </a:ln>
          </p:spPr>
          <p:txBody>
            <a:bodyPr/>
            <a:lstStyle/>
            <a:p>
              <a:endParaRPr lang="en-US"/>
            </a:p>
          </p:txBody>
        </p:sp>
        <p:sp>
          <p:nvSpPr>
            <p:cNvPr id="51228" name="Freeform 25"/>
            <p:cNvSpPr>
              <a:spLocks/>
            </p:cNvSpPr>
            <p:nvPr/>
          </p:nvSpPr>
          <p:spPr bwMode="auto">
            <a:xfrm>
              <a:off x="2952" y="2736"/>
              <a:ext cx="226" cy="117"/>
            </a:xfrm>
            <a:custGeom>
              <a:avLst/>
              <a:gdLst>
                <a:gd name="T0" fmla="*/ 0 w 1359"/>
                <a:gd name="T1" fmla="*/ 0 h 702"/>
                <a:gd name="T2" fmla="*/ 0 w 1359"/>
                <a:gd name="T3" fmla="*/ 0 h 702"/>
                <a:gd name="T4" fmla="*/ 0 w 1359"/>
                <a:gd name="T5" fmla="*/ 0 h 702"/>
                <a:gd name="T6" fmla="*/ 0 w 1359"/>
                <a:gd name="T7" fmla="*/ 0 h 702"/>
                <a:gd name="T8" fmla="*/ 0 w 1359"/>
                <a:gd name="T9" fmla="*/ 0 h 702"/>
                <a:gd name="T10" fmla="*/ 0 w 1359"/>
                <a:gd name="T11" fmla="*/ 0 h 702"/>
                <a:gd name="T12" fmla="*/ 0 w 1359"/>
                <a:gd name="T13" fmla="*/ 0 h 702"/>
                <a:gd name="T14" fmla="*/ 0 w 1359"/>
                <a:gd name="T15" fmla="*/ 0 h 702"/>
                <a:gd name="T16" fmla="*/ 0 w 1359"/>
                <a:gd name="T17" fmla="*/ 0 h 702"/>
                <a:gd name="T18" fmla="*/ 0 w 1359"/>
                <a:gd name="T19" fmla="*/ 0 h 702"/>
                <a:gd name="T20" fmla="*/ 0 w 1359"/>
                <a:gd name="T21" fmla="*/ 0 h 702"/>
                <a:gd name="T22" fmla="*/ 0 w 1359"/>
                <a:gd name="T23" fmla="*/ 0 h 702"/>
                <a:gd name="T24" fmla="*/ 0 w 1359"/>
                <a:gd name="T25" fmla="*/ 0 h 702"/>
                <a:gd name="T26" fmla="*/ 0 w 1359"/>
                <a:gd name="T27" fmla="*/ 0 h 702"/>
                <a:gd name="T28" fmla="*/ 0 w 1359"/>
                <a:gd name="T29" fmla="*/ 0 h 702"/>
                <a:gd name="T30" fmla="*/ 0 w 1359"/>
                <a:gd name="T31" fmla="*/ 0 h 702"/>
                <a:gd name="T32" fmla="*/ 0 w 1359"/>
                <a:gd name="T33" fmla="*/ 0 h 702"/>
                <a:gd name="T34" fmla="*/ 0 w 1359"/>
                <a:gd name="T35" fmla="*/ 0 h 702"/>
                <a:gd name="T36" fmla="*/ 0 w 1359"/>
                <a:gd name="T37" fmla="*/ 0 h 702"/>
                <a:gd name="T38" fmla="*/ 0 w 1359"/>
                <a:gd name="T39" fmla="*/ 0 h 702"/>
                <a:gd name="T40" fmla="*/ 0 w 1359"/>
                <a:gd name="T41" fmla="*/ 0 h 702"/>
                <a:gd name="T42" fmla="*/ 0 w 1359"/>
                <a:gd name="T43" fmla="*/ 0 h 702"/>
                <a:gd name="T44" fmla="*/ 0 w 1359"/>
                <a:gd name="T45" fmla="*/ 0 h 702"/>
                <a:gd name="T46" fmla="*/ 0 w 1359"/>
                <a:gd name="T47" fmla="*/ 0 h 702"/>
                <a:gd name="T48" fmla="*/ 0 w 1359"/>
                <a:gd name="T49" fmla="*/ 0 h 702"/>
                <a:gd name="T50" fmla="*/ 0 w 1359"/>
                <a:gd name="T51" fmla="*/ 0 h 702"/>
                <a:gd name="T52" fmla="*/ 0 w 1359"/>
                <a:gd name="T53" fmla="*/ 0 h 70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59"/>
                <a:gd name="T82" fmla="*/ 0 h 702"/>
                <a:gd name="T83" fmla="*/ 1359 w 1359"/>
                <a:gd name="T84" fmla="*/ 702 h 70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59" h="702">
                  <a:moveTo>
                    <a:pt x="59" y="0"/>
                  </a:moveTo>
                  <a:lnTo>
                    <a:pt x="153" y="194"/>
                  </a:lnTo>
                  <a:lnTo>
                    <a:pt x="272" y="333"/>
                  </a:lnTo>
                  <a:lnTo>
                    <a:pt x="375" y="392"/>
                  </a:lnTo>
                  <a:lnTo>
                    <a:pt x="512" y="429"/>
                  </a:lnTo>
                  <a:lnTo>
                    <a:pt x="680" y="429"/>
                  </a:lnTo>
                  <a:lnTo>
                    <a:pt x="866" y="392"/>
                  </a:lnTo>
                  <a:lnTo>
                    <a:pt x="1010" y="318"/>
                  </a:lnTo>
                  <a:lnTo>
                    <a:pt x="1141" y="207"/>
                  </a:lnTo>
                  <a:lnTo>
                    <a:pt x="1333" y="32"/>
                  </a:lnTo>
                  <a:lnTo>
                    <a:pt x="1359" y="68"/>
                  </a:lnTo>
                  <a:lnTo>
                    <a:pt x="1236" y="246"/>
                  </a:lnTo>
                  <a:lnTo>
                    <a:pt x="1084" y="416"/>
                  </a:lnTo>
                  <a:lnTo>
                    <a:pt x="951" y="528"/>
                  </a:lnTo>
                  <a:lnTo>
                    <a:pt x="779" y="629"/>
                  </a:lnTo>
                  <a:lnTo>
                    <a:pt x="651" y="689"/>
                  </a:lnTo>
                  <a:lnTo>
                    <a:pt x="578" y="702"/>
                  </a:lnTo>
                  <a:lnTo>
                    <a:pt x="512" y="689"/>
                  </a:lnTo>
                  <a:lnTo>
                    <a:pt x="473" y="653"/>
                  </a:lnTo>
                  <a:lnTo>
                    <a:pt x="440" y="605"/>
                  </a:lnTo>
                  <a:lnTo>
                    <a:pt x="424" y="528"/>
                  </a:lnTo>
                  <a:lnTo>
                    <a:pt x="289" y="480"/>
                  </a:lnTo>
                  <a:lnTo>
                    <a:pt x="174" y="382"/>
                  </a:lnTo>
                  <a:lnTo>
                    <a:pt x="99" y="281"/>
                  </a:lnTo>
                  <a:lnTo>
                    <a:pt x="43" y="167"/>
                  </a:lnTo>
                  <a:lnTo>
                    <a:pt x="0" y="48"/>
                  </a:lnTo>
                  <a:lnTo>
                    <a:pt x="59" y="0"/>
                  </a:lnTo>
                  <a:close/>
                </a:path>
              </a:pathLst>
            </a:custGeom>
            <a:solidFill>
              <a:srgbClr val="000000"/>
            </a:solidFill>
            <a:ln w="0">
              <a:solidFill>
                <a:srgbClr val="000000"/>
              </a:solidFill>
              <a:round/>
              <a:headEnd/>
              <a:tailEnd/>
            </a:ln>
          </p:spPr>
          <p:txBody>
            <a:bodyPr/>
            <a:lstStyle/>
            <a:p>
              <a:endParaRPr lang="en-US"/>
            </a:p>
          </p:txBody>
        </p:sp>
        <p:sp>
          <p:nvSpPr>
            <p:cNvPr id="51229" name="Freeform 26"/>
            <p:cNvSpPr>
              <a:spLocks/>
            </p:cNvSpPr>
            <p:nvPr/>
          </p:nvSpPr>
          <p:spPr bwMode="auto">
            <a:xfrm>
              <a:off x="3014" y="2866"/>
              <a:ext cx="55" cy="19"/>
            </a:xfrm>
            <a:custGeom>
              <a:avLst/>
              <a:gdLst>
                <a:gd name="T0" fmla="*/ 0 w 328"/>
                <a:gd name="T1" fmla="*/ 0 h 112"/>
                <a:gd name="T2" fmla="*/ 0 w 328"/>
                <a:gd name="T3" fmla="*/ 0 h 112"/>
                <a:gd name="T4" fmla="*/ 0 w 328"/>
                <a:gd name="T5" fmla="*/ 0 h 112"/>
                <a:gd name="T6" fmla="*/ 0 w 328"/>
                <a:gd name="T7" fmla="*/ 0 h 112"/>
                <a:gd name="T8" fmla="*/ 0 w 328"/>
                <a:gd name="T9" fmla="*/ 0 h 112"/>
                <a:gd name="T10" fmla="*/ 0 w 328"/>
                <a:gd name="T11" fmla="*/ 0 h 112"/>
                <a:gd name="T12" fmla="*/ 0 w 328"/>
                <a:gd name="T13" fmla="*/ 0 h 112"/>
                <a:gd name="T14" fmla="*/ 0 w 328"/>
                <a:gd name="T15" fmla="*/ 0 h 112"/>
                <a:gd name="T16" fmla="*/ 0 w 328"/>
                <a:gd name="T17" fmla="*/ 0 h 112"/>
                <a:gd name="T18" fmla="*/ 0 w 328"/>
                <a:gd name="T19" fmla="*/ 0 h 112"/>
                <a:gd name="T20" fmla="*/ 0 w 328"/>
                <a:gd name="T21" fmla="*/ 0 h 1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8"/>
                <a:gd name="T34" fmla="*/ 0 h 112"/>
                <a:gd name="T35" fmla="*/ 328 w 328"/>
                <a:gd name="T36" fmla="*/ 112 h 1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8" h="112">
                  <a:moveTo>
                    <a:pt x="21" y="0"/>
                  </a:moveTo>
                  <a:lnTo>
                    <a:pt x="98" y="36"/>
                  </a:lnTo>
                  <a:lnTo>
                    <a:pt x="191" y="49"/>
                  </a:lnTo>
                  <a:lnTo>
                    <a:pt x="317" y="9"/>
                  </a:lnTo>
                  <a:lnTo>
                    <a:pt x="328" y="49"/>
                  </a:lnTo>
                  <a:lnTo>
                    <a:pt x="270" y="97"/>
                  </a:lnTo>
                  <a:lnTo>
                    <a:pt x="182" y="112"/>
                  </a:lnTo>
                  <a:lnTo>
                    <a:pt x="104" y="97"/>
                  </a:lnTo>
                  <a:lnTo>
                    <a:pt x="29" y="60"/>
                  </a:lnTo>
                  <a:lnTo>
                    <a:pt x="0" y="9"/>
                  </a:lnTo>
                  <a:lnTo>
                    <a:pt x="21" y="0"/>
                  </a:lnTo>
                  <a:close/>
                </a:path>
              </a:pathLst>
            </a:custGeom>
            <a:solidFill>
              <a:srgbClr val="000000"/>
            </a:solidFill>
            <a:ln w="0">
              <a:solidFill>
                <a:srgbClr val="000000"/>
              </a:solidFill>
              <a:round/>
              <a:headEnd/>
              <a:tailEnd/>
            </a:ln>
          </p:spPr>
          <p:txBody>
            <a:bodyPr/>
            <a:lstStyle/>
            <a:p>
              <a:endParaRPr lang="en-US"/>
            </a:p>
          </p:txBody>
        </p:sp>
        <p:sp>
          <p:nvSpPr>
            <p:cNvPr id="51230" name="Freeform 27"/>
            <p:cNvSpPr>
              <a:spLocks/>
            </p:cNvSpPr>
            <p:nvPr/>
          </p:nvSpPr>
          <p:spPr bwMode="auto">
            <a:xfrm>
              <a:off x="2821" y="2376"/>
              <a:ext cx="438" cy="382"/>
            </a:xfrm>
            <a:custGeom>
              <a:avLst/>
              <a:gdLst>
                <a:gd name="T0" fmla="*/ 0 w 2624"/>
                <a:gd name="T1" fmla="*/ 0 h 2293"/>
                <a:gd name="T2" fmla="*/ 0 w 2624"/>
                <a:gd name="T3" fmla="*/ 0 h 2293"/>
                <a:gd name="T4" fmla="*/ 0 w 2624"/>
                <a:gd name="T5" fmla="*/ 0 h 2293"/>
                <a:gd name="T6" fmla="*/ 0 w 2624"/>
                <a:gd name="T7" fmla="*/ 0 h 2293"/>
                <a:gd name="T8" fmla="*/ 0 w 2624"/>
                <a:gd name="T9" fmla="*/ 0 h 2293"/>
                <a:gd name="T10" fmla="*/ 0 w 2624"/>
                <a:gd name="T11" fmla="*/ 0 h 2293"/>
                <a:gd name="T12" fmla="*/ 0 w 2624"/>
                <a:gd name="T13" fmla="*/ 0 h 2293"/>
                <a:gd name="T14" fmla="*/ 0 w 2624"/>
                <a:gd name="T15" fmla="*/ 0 h 2293"/>
                <a:gd name="T16" fmla="*/ 0 w 2624"/>
                <a:gd name="T17" fmla="*/ 0 h 2293"/>
                <a:gd name="T18" fmla="*/ 0 w 2624"/>
                <a:gd name="T19" fmla="*/ 0 h 2293"/>
                <a:gd name="T20" fmla="*/ 0 w 2624"/>
                <a:gd name="T21" fmla="*/ 0 h 2293"/>
                <a:gd name="T22" fmla="*/ 0 w 2624"/>
                <a:gd name="T23" fmla="*/ 0 h 2293"/>
                <a:gd name="T24" fmla="*/ 0 w 2624"/>
                <a:gd name="T25" fmla="*/ 0 h 2293"/>
                <a:gd name="T26" fmla="*/ 0 w 2624"/>
                <a:gd name="T27" fmla="*/ 0 h 2293"/>
                <a:gd name="T28" fmla="*/ 0 w 2624"/>
                <a:gd name="T29" fmla="*/ 0 h 2293"/>
                <a:gd name="T30" fmla="*/ 0 w 2624"/>
                <a:gd name="T31" fmla="*/ 0 h 2293"/>
                <a:gd name="T32" fmla="*/ 0 w 2624"/>
                <a:gd name="T33" fmla="*/ 0 h 2293"/>
                <a:gd name="T34" fmla="*/ 0 w 2624"/>
                <a:gd name="T35" fmla="*/ 0 h 2293"/>
                <a:gd name="T36" fmla="*/ 0 w 2624"/>
                <a:gd name="T37" fmla="*/ 0 h 2293"/>
                <a:gd name="T38" fmla="*/ 0 w 2624"/>
                <a:gd name="T39" fmla="*/ 0 h 2293"/>
                <a:gd name="T40" fmla="*/ 0 w 2624"/>
                <a:gd name="T41" fmla="*/ 0 h 2293"/>
                <a:gd name="T42" fmla="*/ 0 w 2624"/>
                <a:gd name="T43" fmla="*/ 0 h 2293"/>
                <a:gd name="T44" fmla="*/ 0 w 2624"/>
                <a:gd name="T45" fmla="*/ 0 h 2293"/>
                <a:gd name="T46" fmla="*/ 0 w 2624"/>
                <a:gd name="T47" fmla="*/ 0 h 2293"/>
                <a:gd name="T48" fmla="*/ 0 w 2624"/>
                <a:gd name="T49" fmla="*/ 0 h 2293"/>
                <a:gd name="T50" fmla="*/ 0 w 2624"/>
                <a:gd name="T51" fmla="*/ 0 h 2293"/>
                <a:gd name="T52" fmla="*/ 0 w 2624"/>
                <a:gd name="T53" fmla="*/ 0 h 2293"/>
                <a:gd name="T54" fmla="*/ 0 w 2624"/>
                <a:gd name="T55" fmla="*/ 0 h 2293"/>
                <a:gd name="T56" fmla="*/ 0 w 2624"/>
                <a:gd name="T57" fmla="*/ 0 h 2293"/>
                <a:gd name="T58" fmla="*/ 0 w 2624"/>
                <a:gd name="T59" fmla="*/ 0 h 2293"/>
                <a:gd name="T60" fmla="*/ 0 w 2624"/>
                <a:gd name="T61" fmla="*/ 0 h 2293"/>
                <a:gd name="T62" fmla="*/ 0 w 2624"/>
                <a:gd name="T63" fmla="*/ 0 h 2293"/>
                <a:gd name="T64" fmla="*/ 0 w 2624"/>
                <a:gd name="T65" fmla="*/ 0 h 2293"/>
                <a:gd name="T66" fmla="*/ 0 w 2624"/>
                <a:gd name="T67" fmla="*/ 0 h 2293"/>
                <a:gd name="T68" fmla="*/ 0 w 2624"/>
                <a:gd name="T69" fmla="*/ 0 h 2293"/>
                <a:gd name="T70" fmla="*/ 0 w 2624"/>
                <a:gd name="T71" fmla="*/ 0 h 2293"/>
                <a:gd name="T72" fmla="*/ 0 w 2624"/>
                <a:gd name="T73" fmla="*/ 0 h 2293"/>
                <a:gd name="T74" fmla="*/ 0 w 2624"/>
                <a:gd name="T75" fmla="*/ 0 h 2293"/>
                <a:gd name="T76" fmla="*/ 0 w 2624"/>
                <a:gd name="T77" fmla="*/ 0 h 229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624"/>
                <a:gd name="T118" fmla="*/ 0 h 2293"/>
                <a:gd name="T119" fmla="*/ 2624 w 2624"/>
                <a:gd name="T120" fmla="*/ 2293 h 229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624" h="2293">
                  <a:moveTo>
                    <a:pt x="470" y="1451"/>
                  </a:moveTo>
                  <a:lnTo>
                    <a:pt x="544" y="1273"/>
                  </a:lnTo>
                  <a:lnTo>
                    <a:pt x="622" y="1127"/>
                  </a:lnTo>
                  <a:lnTo>
                    <a:pt x="744" y="952"/>
                  </a:lnTo>
                  <a:lnTo>
                    <a:pt x="906" y="779"/>
                  </a:lnTo>
                  <a:lnTo>
                    <a:pt x="1072" y="656"/>
                  </a:lnTo>
                  <a:lnTo>
                    <a:pt x="1277" y="545"/>
                  </a:lnTo>
                  <a:lnTo>
                    <a:pt x="1380" y="506"/>
                  </a:lnTo>
                  <a:lnTo>
                    <a:pt x="1380" y="469"/>
                  </a:lnTo>
                  <a:lnTo>
                    <a:pt x="1295" y="495"/>
                  </a:lnTo>
                  <a:lnTo>
                    <a:pt x="1369" y="408"/>
                  </a:lnTo>
                  <a:lnTo>
                    <a:pt x="1541" y="263"/>
                  </a:lnTo>
                  <a:lnTo>
                    <a:pt x="1716" y="172"/>
                  </a:lnTo>
                  <a:lnTo>
                    <a:pt x="1848" y="123"/>
                  </a:lnTo>
                  <a:lnTo>
                    <a:pt x="1960" y="99"/>
                  </a:lnTo>
                  <a:lnTo>
                    <a:pt x="2069" y="84"/>
                  </a:lnTo>
                  <a:lnTo>
                    <a:pt x="2156" y="99"/>
                  </a:lnTo>
                  <a:lnTo>
                    <a:pt x="2195" y="123"/>
                  </a:lnTo>
                  <a:lnTo>
                    <a:pt x="2213" y="172"/>
                  </a:lnTo>
                  <a:lnTo>
                    <a:pt x="1974" y="283"/>
                  </a:lnTo>
                  <a:lnTo>
                    <a:pt x="1716" y="419"/>
                  </a:lnTo>
                  <a:lnTo>
                    <a:pt x="1649" y="506"/>
                  </a:lnTo>
                  <a:lnTo>
                    <a:pt x="1649" y="555"/>
                  </a:lnTo>
                  <a:lnTo>
                    <a:pt x="1676" y="593"/>
                  </a:lnTo>
                  <a:lnTo>
                    <a:pt x="1740" y="555"/>
                  </a:lnTo>
                  <a:lnTo>
                    <a:pt x="1907" y="408"/>
                  </a:lnTo>
                  <a:lnTo>
                    <a:pt x="2069" y="299"/>
                  </a:lnTo>
                  <a:lnTo>
                    <a:pt x="2239" y="210"/>
                  </a:lnTo>
                  <a:lnTo>
                    <a:pt x="2386" y="158"/>
                  </a:lnTo>
                  <a:lnTo>
                    <a:pt x="2460" y="147"/>
                  </a:lnTo>
                  <a:lnTo>
                    <a:pt x="2537" y="172"/>
                  </a:lnTo>
                  <a:lnTo>
                    <a:pt x="2548" y="210"/>
                  </a:lnTo>
                  <a:lnTo>
                    <a:pt x="2527" y="269"/>
                  </a:lnTo>
                  <a:lnTo>
                    <a:pt x="2472" y="368"/>
                  </a:lnTo>
                  <a:lnTo>
                    <a:pt x="2556" y="380"/>
                  </a:lnTo>
                  <a:lnTo>
                    <a:pt x="2604" y="299"/>
                  </a:lnTo>
                  <a:lnTo>
                    <a:pt x="2624" y="210"/>
                  </a:lnTo>
                  <a:lnTo>
                    <a:pt x="2615" y="147"/>
                  </a:lnTo>
                  <a:lnTo>
                    <a:pt x="2566" y="111"/>
                  </a:lnTo>
                  <a:lnTo>
                    <a:pt x="2513" y="99"/>
                  </a:lnTo>
                  <a:lnTo>
                    <a:pt x="2434" y="99"/>
                  </a:lnTo>
                  <a:lnTo>
                    <a:pt x="2318" y="123"/>
                  </a:lnTo>
                  <a:lnTo>
                    <a:pt x="2299" y="63"/>
                  </a:lnTo>
                  <a:lnTo>
                    <a:pt x="2233" y="12"/>
                  </a:lnTo>
                  <a:lnTo>
                    <a:pt x="2098" y="0"/>
                  </a:lnTo>
                  <a:lnTo>
                    <a:pt x="1916" y="23"/>
                  </a:lnTo>
                  <a:lnTo>
                    <a:pt x="1705" y="111"/>
                  </a:lnTo>
                  <a:lnTo>
                    <a:pt x="1496" y="220"/>
                  </a:lnTo>
                  <a:lnTo>
                    <a:pt x="1302" y="380"/>
                  </a:lnTo>
                  <a:lnTo>
                    <a:pt x="1207" y="506"/>
                  </a:lnTo>
                  <a:lnTo>
                    <a:pt x="997" y="645"/>
                  </a:lnTo>
                  <a:lnTo>
                    <a:pt x="842" y="768"/>
                  </a:lnTo>
                  <a:lnTo>
                    <a:pt x="700" y="931"/>
                  </a:lnTo>
                  <a:lnTo>
                    <a:pt x="582" y="1077"/>
                  </a:lnTo>
                  <a:lnTo>
                    <a:pt x="483" y="1238"/>
                  </a:lnTo>
                  <a:lnTo>
                    <a:pt x="450" y="1326"/>
                  </a:lnTo>
                  <a:lnTo>
                    <a:pt x="383" y="1252"/>
                  </a:lnTo>
                  <a:lnTo>
                    <a:pt x="280" y="1252"/>
                  </a:lnTo>
                  <a:lnTo>
                    <a:pt x="221" y="1301"/>
                  </a:lnTo>
                  <a:lnTo>
                    <a:pt x="22" y="1577"/>
                  </a:lnTo>
                  <a:lnTo>
                    <a:pt x="0" y="1687"/>
                  </a:lnTo>
                  <a:lnTo>
                    <a:pt x="5" y="1785"/>
                  </a:lnTo>
                  <a:lnTo>
                    <a:pt x="153" y="2168"/>
                  </a:lnTo>
                  <a:lnTo>
                    <a:pt x="230" y="2256"/>
                  </a:lnTo>
                  <a:lnTo>
                    <a:pt x="299" y="2293"/>
                  </a:lnTo>
                  <a:lnTo>
                    <a:pt x="305" y="2256"/>
                  </a:lnTo>
                  <a:lnTo>
                    <a:pt x="241" y="2228"/>
                  </a:lnTo>
                  <a:lnTo>
                    <a:pt x="182" y="2160"/>
                  </a:lnTo>
                  <a:lnTo>
                    <a:pt x="133" y="2025"/>
                  </a:lnTo>
                  <a:lnTo>
                    <a:pt x="87" y="1785"/>
                  </a:lnTo>
                  <a:lnTo>
                    <a:pt x="87" y="1637"/>
                  </a:lnTo>
                  <a:lnTo>
                    <a:pt x="103" y="1559"/>
                  </a:lnTo>
                  <a:lnTo>
                    <a:pt x="266" y="1353"/>
                  </a:lnTo>
                  <a:lnTo>
                    <a:pt x="324" y="1337"/>
                  </a:lnTo>
                  <a:lnTo>
                    <a:pt x="354" y="1337"/>
                  </a:lnTo>
                  <a:lnTo>
                    <a:pt x="383" y="1364"/>
                  </a:lnTo>
                  <a:lnTo>
                    <a:pt x="442" y="1425"/>
                  </a:lnTo>
                  <a:lnTo>
                    <a:pt x="470" y="1451"/>
                  </a:lnTo>
                  <a:close/>
                </a:path>
              </a:pathLst>
            </a:custGeom>
            <a:solidFill>
              <a:srgbClr val="000000"/>
            </a:solidFill>
            <a:ln w="0">
              <a:solidFill>
                <a:srgbClr val="000000"/>
              </a:solidFill>
              <a:round/>
              <a:headEnd/>
              <a:tailEnd/>
            </a:ln>
          </p:spPr>
          <p:txBody>
            <a:bodyPr/>
            <a:lstStyle/>
            <a:p>
              <a:endParaRPr lang="en-US"/>
            </a:p>
          </p:txBody>
        </p:sp>
        <p:sp>
          <p:nvSpPr>
            <p:cNvPr id="51231" name="Freeform 28"/>
            <p:cNvSpPr>
              <a:spLocks/>
            </p:cNvSpPr>
            <p:nvPr/>
          </p:nvSpPr>
          <p:spPr bwMode="auto">
            <a:xfrm>
              <a:off x="2845" y="2636"/>
              <a:ext cx="409" cy="352"/>
            </a:xfrm>
            <a:custGeom>
              <a:avLst/>
              <a:gdLst>
                <a:gd name="T0" fmla="*/ 0 w 2450"/>
                <a:gd name="T1" fmla="*/ 0 h 2112"/>
                <a:gd name="T2" fmla="*/ 0 w 2450"/>
                <a:gd name="T3" fmla="*/ 0 h 2112"/>
                <a:gd name="T4" fmla="*/ 0 w 2450"/>
                <a:gd name="T5" fmla="*/ 0 h 2112"/>
                <a:gd name="T6" fmla="*/ 0 w 2450"/>
                <a:gd name="T7" fmla="*/ 0 h 2112"/>
                <a:gd name="T8" fmla="*/ 0 w 2450"/>
                <a:gd name="T9" fmla="*/ 0 h 2112"/>
                <a:gd name="T10" fmla="*/ 0 w 2450"/>
                <a:gd name="T11" fmla="*/ 0 h 2112"/>
                <a:gd name="T12" fmla="*/ 0 w 2450"/>
                <a:gd name="T13" fmla="*/ 0 h 2112"/>
                <a:gd name="T14" fmla="*/ 0 w 2450"/>
                <a:gd name="T15" fmla="*/ 0 h 2112"/>
                <a:gd name="T16" fmla="*/ 0 w 2450"/>
                <a:gd name="T17" fmla="*/ 0 h 2112"/>
                <a:gd name="T18" fmla="*/ 0 w 2450"/>
                <a:gd name="T19" fmla="*/ 0 h 2112"/>
                <a:gd name="T20" fmla="*/ 0 w 2450"/>
                <a:gd name="T21" fmla="*/ 0 h 2112"/>
                <a:gd name="T22" fmla="*/ 0 w 2450"/>
                <a:gd name="T23" fmla="*/ 0 h 2112"/>
                <a:gd name="T24" fmla="*/ 0 w 2450"/>
                <a:gd name="T25" fmla="*/ 0 h 2112"/>
                <a:gd name="T26" fmla="*/ 0 w 2450"/>
                <a:gd name="T27" fmla="*/ 0 h 2112"/>
                <a:gd name="T28" fmla="*/ 0 w 2450"/>
                <a:gd name="T29" fmla="*/ 0 h 2112"/>
                <a:gd name="T30" fmla="*/ 0 w 2450"/>
                <a:gd name="T31" fmla="*/ 0 h 2112"/>
                <a:gd name="T32" fmla="*/ 0 w 2450"/>
                <a:gd name="T33" fmla="*/ 0 h 2112"/>
                <a:gd name="T34" fmla="*/ 0 w 2450"/>
                <a:gd name="T35" fmla="*/ 0 h 2112"/>
                <a:gd name="T36" fmla="*/ 0 w 2450"/>
                <a:gd name="T37" fmla="*/ 0 h 2112"/>
                <a:gd name="T38" fmla="*/ 0 w 2450"/>
                <a:gd name="T39" fmla="*/ 0 h 2112"/>
                <a:gd name="T40" fmla="*/ 0 w 2450"/>
                <a:gd name="T41" fmla="*/ 0 h 2112"/>
                <a:gd name="T42" fmla="*/ 0 w 2450"/>
                <a:gd name="T43" fmla="*/ 0 h 2112"/>
                <a:gd name="T44" fmla="*/ 0 w 2450"/>
                <a:gd name="T45" fmla="*/ 0 h 2112"/>
                <a:gd name="T46" fmla="*/ 0 w 2450"/>
                <a:gd name="T47" fmla="*/ 0 h 2112"/>
                <a:gd name="T48" fmla="*/ 0 w 2450"/>
                <a:gd name="T49" fmla="*/ 0 h 2112"/>
                <a:gd name="T50" fmla="*/ 0 w 2450"/>
                <a:gd name="T51" fmla="*/ 0 h 2112"/>
                <a:gd name="T52" fmla="*/ 0 w 2450"/>
                <a:gd name="T53" fmla="*/ 0 h 2112"/>
                <a:gd name="T54" fmla="*/ 0 w 2450"/>
                <a:gd name="T55" fmla="*/ 0 h 2112"/>
                <a:gd name="T56" fmla="*/ 0 w 2450"/>
                <a:gd name="T57" fmla="*/ 0 h 2112"/>
                <a:gd name="T58" fmla="*/ 0 w 2450"/>
                <a:gd name="T59" fmla="*/ 0 h 2112"/>
                <a:gd name="T60" fmla="*/ 0 w 2450"/>
                <a:gd name="T61" fmla="*/ 0 h 2112"/>
                <a:gd name="T62" fmla="*/ 0 w 2450"/>
                <a:gd name="T63" fmla="*/ 0 h 2112"/>
                <a:gd name="T64" fmla="*/ 0 w 2450"/>
                <a:gd name="T65" fmla="*/ 0 h 2112"/>
                <a:gd name="T66" fmla="*/ 0 w 2450"/>
                <a:gd name="T67" fmla="*/ 0 h 2112"/>
                <a:gd name="T68" fmla="*/ 0 w 2450"/>
                <a:gd name="T69" fmla="*/ 0 h 2112"/>
                <a:gd name="T70" fmla="*/ 0 w 2450"/>
                <a:gd name="T71" fmla="*/ 0 h 2112"/>
                <a:gd name="T72" fmla="*/ 0 w 2450"/>
                <a:gd name="T73" fmla="*/ 0 h 2112"/>
                <a:gd name="T74" fmla="*/ 0 w 2450"/>
                <a:gd name="T75" fmla="*/ 0 h 2112"/>
                <a:gd name="T76" fmla="*/ 0 w 2450"/>
                <a:gd name="T77" fmla="*/ 0 h 2112"/>
                <a:gd name="T78" fmla="*/ 0 w 2450"/>
                <a:gd name="T79" fmla="*/ 0 h 2112"/>
                <a:gd name="T80" fmla="*/ 0 w 2450"/>
                <a:gd name="T81" fmla="*/ 0 h 2112"/>
                <a:gd name="T82" fmla="*/ 0 w 2450"/>
                <a:gd name="T83" fmla="*/ 0 h 2112"/>
                <a:gd name="T84" fmla="*/ 0 w 2450"/>
                <a:gd name="T85" fmla="*/ 0 h 2112"/>
                <a:gd name="T86" fmla="*/ 0 w 2450"/>
                <a:gd name="T87" fmla="*/ 0 h 2112"/>
                <a:gd name="T88" fmla="*/ 0 w 2450"/>
                <a:gd name="T89" fmla="*/ 0 h 2112"/>
                <a:gd name="T90" fmla="*/ 0 w 2450"/>
                <a:gd name="T91" fmla="*/ 0 h 2112"/>
                <a:gd name="T92" fmla="*/ 0 w 2450"/>
                <a:gd name="T93" fmla="*/ 0 h 2112"/>
                <a:gd name="T94" fmla="*/ 0 w 2450"/>
                <a:gd name="T95" fmla="*/ 0 h 21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50"/>
                <a:gd name="T145" fmla="*/ 0 h 2112"/>
                <a:gd name="T146" fmla="*/ 2450 w 2450"/>
                <a:gd name="T147" fmla="*/ 2112 h 21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50" h="2112">
                  <a:moveTo>
                    <a:pt x="173" y="18"/>
                  </a:moveTo>
                  <a:lnTo>
                    <a:pt x="135" y="0"/>
                  </a:lnTo>
                  <a:lnTo>
                    <a:pt x="85" y="18"/>
                  </a:lnTo>
                  <a:lnTo>
                    <a:pt x="27" y="66"/>
                  </a:lnTo>
                  <a:lnTo>
                    <a:pt x="0" y="128"/>
                  </a:lnTo>
                  <a:lnTo>
                    <a:pt x="8" y="187"/>
                  </a:lnTo>
                  <a:lnTo>
                    <a:pt x="56" y="241"/>
                  </a:lnTo>
                  <a:lnTo>
                    <a:pt x="85" y="261"/>
                  </a:lnTo>
                  <a:lnTo>
                    <a:pt x="104" y="474"/>
                  </a:lnTo>
                  <a:lnTo>
                    <a:pt x="135" y="734"/>
                  </a:lnTo>
                  <a:lnTo>
                    <a:pt x="173" y="868"/>
                  </a:lnTo>
                  <a:lnTo>
                    <a:pt x="246" y="1091"/>
                  </a:lnTo>
                  <a:lnTo>
                    <a:pt x="392" y="1405"/>
                  </a:lnTo>
                  <a:lnTo>
                    <a:pt x="599" y="1861"/>
                  </a:lnTo>
                  <a:lnTo>
                    <a:pt x="756" y="2036"/>
                  </a:lnTo>
                  <a:lnTo>
                    <a:pt x="869" y="2100"/>
                  </a:lnTo>
                  <a:lnTo>
                    <a:pt x="975" y="2112"/>
                  </a:lnTo>
                  <a:lnTo>
                    <a:pt x="1157" y="2100"/>
                  </a:lnTo>
                  <a:lnTo>
                    <a:pt x="1403" y="1988"/>
                  </a:lnTo>
                  <a:lnTo>
                    <a:pt x="1595" y="1877"/>
                  </a:lnTo>
                  <a:lnTo>
                    <a:pt x="1837" y="1739"/>
                  </a:lnTo>
                  <a:lnTo>
                    <a:pt x="2020" y="1575"/>
                  </a:lnTo>
                  <a:lnTo>
                    <a:pt x="2142" y="1440"/>
                  </a:lnTo>
                  <a:lnTo>
                    <a:pt x="2294" y="1216"/>
                  </a:lnTo>
                  <a:lnTo>
                    <a:pt x="2450" y="906"/>
                  </a:lnTo>
                  <a:lnTo>
                    <a:pt x="2440" y="858"/>
                  </a:lnTo>
                  <a:lnTo>
                    <a:pt x="2421" y="858"/>
                  </a:lnTo>
                  <a:lnTo>
                    <a:pt x="2352" y="968"/>
                  </a:lnTo>
                  <a:lnTo>
                    <a:pt x="2229" y="1206"/>
                  </a:lnTo>
                  <a:lnTo>
                    <a:pt x="2094" y="1405"/>
                  </a:lnTo>
                  <a:lnTo>
                    <a:pt x="1932" y="1575"/>
                  </a:lnTo>
                  <a:lnTo>
                    <a:pt x="1797" y="1702"/>
                  </a:lnTo>
                  <a:lnTo>
                    <a:pt x="1636" y="1801"/>
                  </a:lnTo>
                  <a:lnTo>
                    <a:pt x="1389" y="1924"/>
                  </a:lnTo>
                  <a:lnTo>
                    <a:pt x="1195" y="2000"/>
                  </a:lnTo>
                  <a:lnTo>
                    <a:pt x="1025" y="2036"/>
                  </a:lnTo>
                  <a:lnTo>
                    <a:pt x="910" y="2021"/>
                  </a:lnTo>
                  <a:lnTo>
                    <a:pt x="804" y="1988"/>
                  </a:lnTo>
                  <a:lnTo>
                    <a:pt x="725" y="1924"/>
                  </a:lnTo>
                  <a:lnTo>
                    <a:pt x="614" y="1763"/>
                  </a:lnTo>
                  <a:lnTo>
                    <a:pt x="535" y="1604"/>
                  </a:lnTo>
                  <a:lnTo>
                    <a:pt x="297" y="1071"/>
                  </a:lnTo>
                  <a:lnTo>
                    <a:pt x="222" y="858"/>
                  </a:lnTo>
                  <a:lnTo>
                    <a:pt x="173" y="659"/>
                  </a:lnTo>
                  <a:lnTo>
                    <a:pt x="143" y="412"/>
                  </a:lnTo>
                  <a:lnTo>
                    <a:pt x="154" y="261"/>
                  </a:lnTo>
                  <a:lnTo>
                    <a:pt x="190" y="52"/>
                  </a:lnTo>
                  <a:lnTo>
                    <a:pt x="173" y="18"/>
                  </a:lnTo>
                  <a:close/>
                </a:path>
              </a:pathLst>
            </a:custGeom>
            <a:solidFill>
              <a:srgbClr val="000000"/>
            </a:solidFill>
            <a:ln w="0">
              <a:solidFill>
                <a:srgbClr val="000000"/>
              </a:solidFill>
              <a:round/>
              <a:headEnd/>
              <a:tailEnd/>
            </a:ln>
          </p:spPr>
          <p:txBody>
            <a:bodyPr/>
            <a:lstStyle/>
            <a:p>
              <a:endParaRPr lang="en-US"/>
            </a:p>
          </p:txBody>
        </p:sp>
        <p:sp>
          <p:nvSpPr>
            <p:cNvPr id="51232" name="Freeform 29"/>
            <p:cNvSpPr>
              <a:spLocks/>
            </p:cNvSpPr>
            <p:nvPr/>
          </p:nvSpPr>
          <p:spPr bwMode="auto">
            <a:xfrm>
              <a:off x="3262" y="2636"/>
              <a:ext cx="80" cy="164"/>
            </a:xfrm>
            <a:custGeom>
              <a:avLst/>
              <a:gdLst>
                <a:gd name="T0" fmla="*/ 0 w 479"/>
                <a:gd name="T1" fmla="*/ 0 h 983"/>
                <a:gd name="T2" fmla="*/ 0 w 479"/>
                <a:gd name="T3" fmla="*/ 0 h 983"/>
                <a:gd name="T4" fmla="*/ 0 w 479"/>
                <a:gd name="T5" fmla="*/ 0 h 983"/>
                <a:gd name="T6" fmla="*/ 0 w 479"/>
                <a:gd name="T7" fmla="*/ 0 h 983"/>
                <a:gd name="T8" fmla="*/ 0 w 479"/>
                <a:gd name="T9" fmla="*/ 0 h 983"/>
                <a:gd name="T10" fmla="*/ 0 w 479"/>
                <a:gd name="T11" fmla="*/ 0 h 983"/>
                <a:gd name="T12" fmla="*/ 0 w 479"/>
                <a:gd name="T13" fmla="*/ 0 h 983"/>
                <a:gd name="T14" fmla="*/ 0 w 479"/>
                <a:gd name="T15" fmla="*/ 0 h 983"/>
                <a:gd name="T16" fmla="*/ 0 w 479"/>
                <a:gd name="T17" fmla="*/ 0 h 983"/>
                <a:gd name="T18" fmla="*/ 0 w 479"/>
                <a:gd name="T19" fmla="*/ 0 h 983"/>
                <a:gd name="T20" fmla="*/ 0 w 479"/>
                <a:gd name="T21" fmla="*/ 0 h 983"/>
                <a:gd name="T22" fmla="*/ 0 w 479"/>
                <a:gd name="T23" fmla="*/ 0 h 983"/>
                <a:gd name="T24" fmla="*/ 0 w 479"/>
                <a:gd name="T25" fmla="*/ 0 h 983"/>
                <a:gd name="T26" fmla="*/ 0 w 479"/>
                <a:gd name="T27" fmla="*/ 0 h 983"/>
                <a:gd name="T28" fmla="*/ 0 w 479"/>
                <a:gd name="T29" fmla="*/ 0 h 983"/>
                <a:gd name="T30" fmla="*/ 0 w 479"/>
                <a:gd name="T31" fmla="*/ 0 h 983"/>
                <a:gd name="T32" fmla="*/ 0 w 479"/>
                <a:gd name="T33" fmla="*/ 0 h 983"/>
                <a:gd name="T34" fmla="*/ 0 w 479"/>
                <a:gd name="T35" fmla="*/ 0 h 9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9"/>
                <a:gd name="T55" fmla="*/ 0 h 983"/>
                <a:gd name="T56" fmla="*/ 479 w 479"/>
                <a:gd name="T57" fmla="*/ 983 h 9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9" h="983">
                  <a:moveTo>
                    <a:pt x="250" y="66"/>
                  </a:moveTo>
                  <a:lnTo>
                    <a:pt x="333" y="115"/>
                  </a:lnTo>
                  <a:lnTo>
                    <a:pt x="372" y="187"/>
                  </a:lnTo>
                  <a:lnTo>
                    <a:pt x="412" y="376"/>
                  </a:lnTo>
                  <a:lnTo>
                    <a:pt x="401" y="435"/>
                  </a:lnTo>
                  <a:lnTo>
                    <a:pt x="349" y="522"/>
                  </a:lnTo>
                  <a:lnTo>
                    <a:pt x="0" y="983"/>
                  </a:lnTo>
                  <a:lnTo>
                    <a:pt x="114" y="906"/>
                  </a:lnTo>
                  <a:lnTo>
                    <a:pt x="207" y="823"/>
                  </a:lnTo>
                  <a:lnTo>
                    <a:pt x="363" y="649"/>
                  </a:lnTo>
                  <a:lnTo>
                    <a:pt x="442" y="537"/>
                  </a:lnTo>
                  <a:lnTo>
                    <a:pt x="479" y="423"/>
                  </a:lnTo>
                  <a:lnTo>
                    <a:pt x="479" y="322"/>
                  </a:lnTo>
                  <a:lnTo>
                    <a:pt x="450" y="198"/>
                  </a:lnTo>
                  <a:lnTo>
                    <a:pt x="401" y="87"/>
                  </a:lnTo>
                  <a:lnTo>
                    <a:pt x="353" y="38"/>
                  </a:lnTo>
                  <a:lnTo>
                    <a:pt x="274" y="0"/>
                  </a:lnTo>
                  <a:lnTo>
                    <a:pt x="250" y="66"/>
                  </a:lnTo>
                  <a:close/>
                </a:path>
              </a:pathLst>
            </a:custGeom>
            <a:solidFill>
              <a:srgbClr val="000000"/>
            </a:solidFill>
            <a:ln w="0">
              <a:solidFill>
                <a:srgbClr val="000000"/>
              </a:solidFill>
              <a:round/>
              <a:headEnd/>
              <a:tailEnd/>
            </a:ln>
          </p:spPr>
          <p:txBody>
            <a:bodyPr/>
            <a:lstStyle/>
            <a:p>
              <a:endParaRPr lang="en-US"/>
            </a:p>
          </p:txBody>
        </p:sp>
        <p:sp>
          <p:nvSpPr>
            <p:cNvPr id="51233" name="Freeform 30"/>
            <p:cNvSpPr>
              <a:spLocks/>
            </p:cNvSpPr>
            <p:nvPr/>
          </p:nvSpPr>
          <p:spPr bwMode="auto">
            <a:xfrm>
              <a:off x="3263" y="2680"/>
              <a:ext cx="71" cy="84"/>
            </a:xfrm>
            <a:custGeom>
              <a:avLst/>
              <a:gdLst>
                <a:gd name="T0" fmla="*/ 0 w 424"/>
                <a:gd name="T1" fmla="*/ 0 h 507"/>
                <a:gd name="T2" fmla="*/ 0 w 424"/>
                <a:gd name="T3" fmla="*/ 0 h 507"/>
                <a:gd name="T4" fmla="*/ 0 w 424"/>
                <a:gd name="T5" fmla="*/ 0 h 507"/>
                <a:gd name="T6" fmla="*/ 0 w 424"/>
                <a:gd name="T7" fmla="*/ 0 h 507"/>
                <a:gd name="T8" fmla="*/ 0 w 424"/>
                <a:gd name="T9" fmla="*/ 0 h 507"/>
                <a:gd name="T10" fmla="*/ 0 w 424"/>
                <a:gd name="T11" fmla="*/ 0 h 507"/>
                <a:gd name="T12" fmla="*/ 0 w 424"/>
                <a:gd name="T13" fmla="*/ 0 h 507"/>
                <a:gd name="T14" fmla="*/ 0 w 424"/>
                <a:gd name="T15" fmla="*/ 0 h 507"/>
                <a:gd name="T16" fmla="*/ 0 w 424"/>
                <a:gd name="T17" fmla="*/ 0 h 507"/>
                <a:gd name="T18" fmla="*/ 0 w 424"/>
                <a:gd name="T19" fmla="*/ 0 h 507"/>
                <a:gd name="T20" fmla="*/ 0 w 424"/>
                <a:gd name="T21" fmla="*/ 0 h 507"/>
                <a:gd name="T22" fmla="*/ 0 w 424"/>
                <a:gd name="T23" fmla="*/ 0 h 507"/>
                <a:gd name="T24" fmla="*/ 0 w 424"/>
                <a:gd name="T25" fmla="*/ 0 h 5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24"/>
                <a:gd name="T40" fmla="*/ 0 h 507"/>
                <a:gd name="T41" fmla="*/ 424 w 424"/>
                <a:gd name="T42" fmla="*/ 507 h 5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24" h="507">
                  <a:moveTo>
                    <a:pt x="136" y="473"/>
                  </a:moveTo>
                  <a:lnTo>
                    <a:pt x="267" y="140"/>
                  </a:lnTo>
                  <a:lnTo>
                    <a:pt x="424" y="53"/>
                  </a:lnTo>
                  <a:lnTo>
                    <a:pt x="405" y="0"/>
                  </a:lnTo>
                  <a:lnTo>
                    <a:pt x="243" y="78"/>
                  </a:lnTo>
                  <a:lnTo>
                    <a:pt x="127" y="140"/>
                  </a:lnTo>
                  <a:lnTo>
                    <a:pt x="77" y="205"/>
                  </a:lnTo>
                  <a:lnTo>
                    <a:pt x="23" y="324"/>
                  </a:lnTo>
                  <a:lnTo>
                    <a:pt x="0" y="460"/>
                  </a:lnTo>
                  <a:lnTo>
                    <a:pt x="23" y="507"/>
                  </a:lnTo>
                  <a:lnTo>
                    <a:pt x="62" y="507"/>
                  </a:lnTo>
                  <a:lnTo>
                    <a:pt x="127" y="483"/>
                  </a:lnTo>
                  <a:lnTo>
                    <a:pt x="136" y="473"/>
                  </a:lnTo>
                  <a:close/>
                </a:path>
              </a:pathLst>
            </a:custGeom>
            <a:solidFill>
              <a:srgbClr val="000000"/>
            </a:solidFill>
            <a:ln w="0">
              <a:solidFill>
                <a:srgbClr val="000000"/>
              </a:solidFill>
              <a:round/>
              <a:headEnd/>
              <a:tailEnd/>
            </a:ln>
          </p:spPr>
          <p:txBody>
            <a:bodyPr/>
            <a:lstStyle/>
            <a:p>
              <a:endParaRPr lang="en-US"/>
            </a:p>
          </p:txBody>
        </p:sp>
        <p:sp>
          <p:nvSpPr>
            <p:cNvPr id="51234" name="Freeform 31"/>
            <p:cNvSpPr>
              <a:spLocks/>
            </p:cNvSpPr>
            <p:nvPr/>
          </p:nvSpPr>
          <p:spPr bwMode="auto">
            <a:xfrm>
              <a:off x="3168" y="2434"/>
              <a:ext cx="149" cy="232"/>
            </a:xfrm>
            <a:custGeom>
              <a:avLst/>
              <a:gdLst>
                <a:gd name="T0" fmla="*/ 0 w 894"/>
                <a:gd name="T1" fmla="*/ 0 h 1390"/>
                <a:gd name="T2" fmla="*/ 0 w 894"/>
                <a:gd name="T3" fmla="*/ 0 h 1390"/>
                <a:gd name="T4" fmla="*/ 0 w 894"/>
                <a:gd name="T5" fmla="*/ 0 h 1390"/>
                <a:gd name="T6" fmla="*/ 0 w 894"/>
                <a:gd name="T7" fmla="*/ 0 h 1390"/>
                <a:gd name="T8" fmla="*/ 0 w 894"/>
                <a:gd name="T9" fmla="*/ 0 h 1390"/>
                <a:gd name="T10" fmla="*/ 0 w 894"/>
                <a:gd name="T11" fmla="*/ 0 h 1390"/>
                <a:gd name="T12" fmla="*/ 0 w 894"/>
                <a:gd name="T13" fmla="*/ 0 h 1390"/>
                <a:gd name="T14" fmla="*/ 0 w 894"/>
                <a:gd name="T15" fmla="*/ 0 h 1390"/>
                <a:gd name="T16" fmla="*/ 0 w 894"/>
                <a:gd name="T17" fmla="*/ 0 h 1390"/>
                <a:gd name="T18" fmla="*/ 0 w 894"/>
                <a:gd name="T19" fmla="*/ 0 h 1390"/>
                <a:gd name="T20" fmla="*/ 0 w 894"/>
                <a:gd name="T21" fmla="*/ 0 h 1390"/>
                <a:gd name="T22" fmla="*/ 0 w 894"/>
                <a:gd name="T23" fmla="*/ 0 h 1390"/>
                <a:gd name="T24" fmla="*/ 0 w 894"/>
                <a:gd name="T25" fmla="*/ 0 h 1390"/>
                <a:gd name="T26" fmla="*/ 0 w 894"/>
                <a:gd name="T27" fmla="*/ 0 h 1390"/>
                <a:gd name="T28" fmla="*/ 0 w 894"/>
                <a:gd name="T29" fmla="*/ 0 h 1390"/>
                <a:gd name="T30" fmla="*/ 0 w 894"/>
                <a:gd name="T31" fmla="*/ 0 h 1390"/>
                <a:gd name="T32" fmla="*/ 0 w 894"/>
                <a:gd name="T33" fmla="*/ 0 h 1390"/>
                <a:gd name="T34" fmla="*/ 0 w 894"/>
                <a:gd name="T35" fmla="*/ 0 h 1390"/>
                <a:gd name="T36" fmla="*/ 0 w 894"/>
                <a:gd name="T37" fmla="*/ 0 h 1390"/>
                <a:gd name="T38" fmla="*/ 0 w 894"/>
                <a:gd name="T39" fmla="*/ 0 h 1390"/>
                <a:gd name="T40" fmla="*/ 0 w 894"/>
                <a:gd name="T41" fmla="*/ 0 h 1390"/>
                <a:gd name="T42" fmla="*/ 0 w 894"/>
                <a:gd name="T43" fmla="*/ 0 h 1390"/>
                <a:gd name="T44" fmla="*/ 0 w 894"/>
                <a:gd name="T45" fmla="*/ 0 h 1390"/>
                <a:gd name="T46" fmla="*/ 0 w 894"/>
                <a:gd name="T47" fmla="*/ 0 h 1390"/>
                <a:gd name="T48" fmla="*/ 0 w 894"/>
                <a:gd name="T49" fmla="*/ 0 h 1390"/>
                <a:gd name="T50" fmla="*/ 0 w 894"/>
                <a:gd name="T51" fmla="*/ 0 h 1390"/>
                <a:gd name="T52" fmla="*/ 0 w 894"/>
                <a:gd name="T53" fmla="*/ 0 h 1390"/>
                <a:gd name="T54" fmla="*/ 0 w 894"/>
                <a:gd name="T55" fmla="*/ 0 h 1390"/>
                <a:gd name="T56" fmla="*/ 0 w 894"/>
                <a:gd name="T57" fmla="*/ 0 h 1390"/>
                <a:gd name="T58" fmla="*/ 0 w 894"/>
                <a:gd name="T59" fmla="*/ 0 h 1390"/>
                <a:gd name="T60" fmla="*/ 0 w 894"/>
                <a:gd name="T61" fmla="*/ 0 h 1390"/>
                <a:gd name="T62" fmla="*/ 0 w 894"/>
                <a:gd name="T63" fmla="*/ 0 h 1390"/>
                <a:gd name="T64" fmla="*/ 0 w 894"/>
                <a:gd name="T65" fmla="*/ 0 h 1390"/>
                <a:gd name="T66" fmla="*/ 0 w 894"/>
                <a:gd name="T67" fmla="*/ 0 h 1390"/>
                <a:gd name="T68" fmla="*/ 0 w 894"/>
                <a:gd name="T69" fmla="*/ 0 h 1390"/>
                <a:gd name="T70" fmla="*/ 0 w 894"/>
                <a:gd name="T71" fmla="*/ 0 h 1390"/>
                <a:gd name="T72" fmla="*/ 0 w 894"/>
                <a:gd name="T73" fmla="*/ 0 h 1390"/>
                <a:gd name="T74" fmla="*/ 0 w 894"/>
                <a:gd name="T75" fmla="*/ 0 h 1390"/>
                <a:gd name="T76" fmla="*/ 0 w 894"/>
                <a:gd name="T77" fmla="*/ 0 h 13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94"/>
                <a:gd name="T118" fmla="*/ 0 h 1390"/>
                <a:gd name="T119" fmla="*/ 894 w 894"/>
                <a:gd name="T120" fmla="*/ 1390 h 13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94" h="1390">
                  <a:moveTo>
                    <a:pt x="95" y="298"/>
                  </a:moveTo>
                  <a:lnTo>
                    <a:pt x="21" y="274"/>
                  </a:lnTo>
                  <a:lnTo>
                    <a:pt x="0" y="237"/>
                  </a:lnTo>
                  <a:lnTo>
                    <a:pt x="9" y="198"/>
                  </a:lnTo>
                  <a:lnTo>
                    <a:pt x="95" y="135"/>
                  </a:lnTo>
                  <a:lnTo>
                    <a:pt x="230" y="61"/>
                  </a:lnTo>
                  <a:lnTo>
                    <a:pt x="362" y="21"/>
                  </a:lnTo>
                  <a:lnTo>
                    <a:pt x="553" y="0"/>
                  </a:lnTo>
                  <a:lnTo>
                    <a:pt x="670" y="21"/>
                  </a:lnTo>
                  <a:lnTo>
                    <a:pt x="740" y="72"/>
                  </a:lnTo>
                  <a:lnTo>
                    <a:pt x="767" y="148"/>
                  </a:lnTo>
                  <a:lnTo>
                    <a:pt x="759" y="222"/>
                  </a:lnTo>
                  <a:lnTo>
                    <a:pt x="723" y="309"/>
                  </a:lnTo>
                  <a:lnTo>
                    <a:pt x="693" y="382"/>
                  </a:lnTo>
                  <a:lnTo>
                    <a:pt x="680" y="444"/>
                  </a:lnTo>
                  <a:lnTo>
                    <a:pt x="709" y="504"/>
                  </a:lnTo>
                  <a:lnTo>
                    <a:pt x="773" y="619"/>
                  </a:lnTo>
                  <a:lnTo>
                    <a:pt x="826" y="730"/>
                  </a:lnTo>
                  <a:lnTo>
                    <a:pt x="874" y="867"/>
                  </a:lnTo>
                  <a:lnTo>
                    <a:pt x="880" y="990"/>
                  </a:lnTo>
                  <a:lnTo>
                    <a:pt x="894" y="1128"/>
                  </a:lnTo>
                  <a:lnTo>
                    <a:pt x="855" y="1240"/>
                  </a:lnTo>
                  <a:lnTo>
                    <a:pt x="807" y="1327"/>
                  </a:lnTo>
                  <a:lnTo>
                    <a:pt x="729" y="1390"/>
                  </a:lnTo>
                  <a:lnTo>
                    <a:pt x="635" y="1390"/>
                  </a:lnTo>
                  <a:lnTo>
                    <a:pt x="596" y="1327"/>
                  </a:lnTo>
                  <a:lnTo>
                    <a:pt x="527" y="1114"/>
                  </a:lnTo>
                  <a:lnTo>
                    <a:pt x="499" y="943"/>
                  </a:lnTo>
                  <a:lnTo>
                    <a:pt x="460" y="780"/>
                  </a:lnTo>
                  <a:lnTo>
                    <a:pt x="383" y="619"/>
                  </a:lnTo>
                  <a:lnTo>
                    <a:pt x="309" y="558"/>
                  </a:lnTo>
                  <a:lnTo>
                    <a:pt x="222" y="523"/>
                  </a:lnTo>
                  <a:lnTo>
                    <a:pt x="136" y="504"/>
                  </a:lnTo>
                  <a:lnTo>
                    <a:pt x="107" y="480"/>
                  </a:lnTo>
                  <a:lnTo>
                    <a:pt x="118" y="444"/>
                  </a:lnTo>
                  <a:lnTo>
                    <a:pt x="143" y="368"/>
                  </a:lnTo>
                  <a:lnTo>
                    <a:pt x="143" y="337"/>
                  </a:lnTo>
                  <a:lnTo>
                    <a:pt x="124" y="309"/>
                  </a:lnTo>
                  <a:lnTo>
                    <a:pt x="95" y="298"/>
                  </a:lnTo>
                  <a:close/>
                </a:path>
              </a:pathLst>
            </a:custGeom>
            <a:solidFill>
              <a:srgbClr val="000000"/>
            </a:solidFill>
            <a:ln w="0">
              <a:solidFill>
                <a:srgbClr val="000000"/>
              </a:solidFill>
              <a:round/>
              <a:headEnd/>
              <a:tailEnd/>
            </a:ln>
          </p:spPr>
          <p:txBody>
            <a:bodyPr/>
            <a:lstStyle/>
            <a:p>
              <a:endParaRPr lang="en-US"/>
            </a:p>
          </p:txBody>
        </p:sp>
        <p:sp>
          <p:nvSpPr>
            <p:cNvPr id="51235" name="Freeform 32"/>
            <p:cNvSpPr>
              <a:spLocks/>
            </p:cNvSpPr>
            <p:nvPr/>
          </p:nvSpPr>
          <p:spPr bwMode="auto">
            <a:xfrm>
              <a:off x="2176" y="2280"/>
              <a:ext cx="573" cy="781"/>
            </a:xfrm>
            <a:custGeom>
              <a:avLst/>
              <a:gdLst>
                <a:gd name="T0" fmla="*/ 0 w 3438"/>
                <a:gd name="T1" fmla="*/ 0 h 4685"/>
                <a:gd name="T2" fmla="*/ 0 w 3438"/>
                <a:gd name="T3" fmla="*/ 0 h 4685"/>
                <a:gd name="T4" fmla="*/ 0 w 3438"/>
                <a:gd name="T5" fmla="*/ 0 h 4685"/>
                <a:gd name="T6" fmla="*/ 0 w 3438"/>
                <a:gd name="T7" fmla="*/ 0 h 4685"/>
                <a:gd name="T8" fmla="*/ 0 w 3438"/>
                <a:gd name="T9" fmla="*/ 0 h 4685"/>
                <a:gd name="T10" fmla="*/ 0 w 3438"/>
                <a:gd name="T11" fmla="*/ 0 h 4685"/>
                <a:gd name="T12" fmla="*/ 0 w 3438"/>
                <a:gd name="T13" fmla="*/ 0 h 4685"/>
                <a:gd name="T14" fmla="*/ 0 w 3438"/>
                <a:gd name="T15" fmla="*/ 0 h 4685"/>
                <a:gd name="T16" fmla="*/ 0 w 3438"/>
                <a:gd name="T17" fmla="*/ 0 h 4685"/>
                <a:gd name="T18" fmla="*/ 0 w 3438"/>
                <a:gd name="T19" fmla="*/ 0 h 4685"/>
                <a:gd name="T20" fmla="*/ 0 w 3438"/>
                <a:gd name="T21" fmla="*/ 0 h 4685"/>
                <a:gd name="T22" fmla="*/ 0 w 3438"/>
                <a:gd name="T23" fmla="*/ 0 h 4685"/>
                <a:gd name="T24" fmla="*/ 0 w 3438"/>
                <a:gd name="T25" fmla="*/ 0 h 4685"/>
                <a:gd name="T26" fmla="*/ 0 w 3438"/>
                <a:gd name="T27" fmla="*/ 0 h 4685"/>
                <a:gd name="T28" fmla="*/ 0 w 3438"/>
                <a:gd name="T29" fmla="*/ 0 h 4685"/>
                <a:gd name="T30" fmla="*/ 0 w 3438"/>
                <a:gd name="T31" fmla="*/ 0 h 4685"/>
                <a:gd name="T32" fmla="*/ 0 w 3438"/>
                <a:gd name="T33" fmla="*/ 0 h 4685"/>
                <a:gd name="T34" fmla="*/ 0 w 3438"/>
                <a:gd name="T35" fmla="*/ 0 h 4685"/>
                <a:gd name="T36" fmla="*/ 0 w 3438"/>
                <a:gd name="T37" fmla="*/ 0 h 4685"/>
                <a:gd name="T38" fmla="*/ 0 w 3438"/>
                <a:gd name="T39" fmla="*/ 0 h 4685"/>
                <a:gd name="T40" fmla="*/ 0 w 3438"/>
                <a:gd name="T41" fmla="*/ 0 h 4685"/>
                <a:gd name="T42" fmla="*/ 0 w 3438"/>
                <a:gd name="T43" fmla="*/ 0 h 4685"/>
                <a:gd name="T44" fmla="*/ 0 w 3438"/>
                <a:gd name="T45" fmla="*/ 0 h 4685"/>
                <a:gd name="T46" fmla="*/ 0 w 3438"/>
                <a:gd name="T47" fmla="*/ 0 h 4685"/>
                <a:gd name="T48" fmla="*/ 0 w 3438"/>
                <a:gd name="T49" fmla="*/ 0 h 4685"/>
                <a:gd name="T50" fmla="*/ 0 w 3438"/>
                <a:gd name="T51" fmla="*/ 0 h 4685"/>
                <a:gd name="T52" fmla="*/ 0 w 3438"/>
                <a:gd name="T53" fmla="*/ 0 h 4685"/>
                <a:gd name="T54" fmla="*/ 0 w 3438"/>
                <a:gd name="T55" fmla="*/ 0 h 4685"/>
                <a:gd name="T56" fmla="*/ 0 w 3438"/>
                <a:gd name="T57" fmla="*/ 0 h 4685"/>
                <a:gd name="T58" fmla="*/ 0 w 3438"/>
                <a:gd name="T59" fmla="*/ 0 h 4685"/>
                <a:gd name="T60" fmla="*/ 0 w 3438"/>
                <a:gd name="T61" fmla="*/ 0 h 4685"/>
                <a:gd name="T62" fmla="*/ 0 w 3438"/>
                <a:gd name="T63" fmla="*/ 0 h 4685"/>
                <a:gd name="T64" fmla="*/ 0 w 3438"/>
                <a:gd name="T65" fmla="*/ 0 h 4685"/>
                <a:gd name="T66" fmla="*/ 0 w 3438"/>
                <a:gd name="T67" fmla="*/ 0 h 4685"/>
                <a:gd name="T68" fmla="*/ 0 w 3438"/>
                <a:gd name="T69" fmla="*/ 0 h 4685"/>
                <a:gd name="T70" fmla="*/ 0 w 3438"/>
                <a:gd name="T71" fmla="*/ 0 h 4685"/>
                <a:gd name="T72" fmla="*/ 0 w 3438"/>
                <a:gd name="T73" fmla="*/ 0 h 4685"/>
                <a:gd name="T74" fmla="*/ 0 w 3438"/>
                <a:gd name="T75" fmla="*/ 0 h 4685"/>
                <a:gd name="T76" fmla="*/ 0 w 3438"/>
                <a:gd name="T77" fmla="*/ 0 h 4685"/>
                <a:gd name="T78" fmla="*/ 0 w 3438"/>
                <a:gd name="T79" fmla="*/ 0 h 4685"/>
                <a:gd name="T80" fmla="*/ 0 w 3438"/>
                <a:gd name="T81" fmla="*/ 0 h 4685"/>
                <a:gd name="T82" fmla="*/ 0 w 3438"/>
                <a:gd name="T83" fmla="*/ 0 h 4685"/>
                <a:gd name="T84" fmla="*/ 0 w 3438"/>
                <a:gd name="T85" fmla="*/ 0 h 4685"/>
                <a:gd name="T86" fmla="*/ 0 w 3438"/>
                <a:gd name="T87" fmla="*/ 0 h 4685"/>
                <a:gd name="T88" fmla="*/ 0 w 3438"/>
                <a:gd name="T89" fmla="*/ 0 h 4685"/>
                <a:gd name="T90" fmla="*/ 0 w 3438"/>
                <a:gd name="T91" fmla="*/ 0 h 4685"/>
                <a:gd name="T92" fmla="*/ 0 w 3438"/>
                <a:gd name="T93" fmla="*/ 0 h 4685"/>
                <a:gd name="T94" fmla="*/ 0 w 3438"/>
                <a:gd name="T95" fmla="*/ 0 h 4685"/>
                <a:gd name="T96" fmla="*/ 0 w 3438"/>
                <a:gd name="T97" fmla="*/ 0 h 4685"/>
                <a:gd name="T98" fmla="*/ 0 w 3438"/>
                <a:gd name="T99" fmla="*/ 0 h 4685"/>
                <a:gd name="T100" fmla="*/ 0 w 3438"/>
                <a:gd name="T101" fmla="*/ 0 h 4685"/>
                <a:gd name="T102" fmla="*/ 0 w 3438"/>
                <a:gd name="T103" fmla="*/ 0 h 4685"/>
                <a:gd name="T104" fmla="*/ 0 w 3438"/>
                <a:gd name="T105" fmla="*/ 0 h 4685"/>
                <a:gd name="T106" fmla="*/ 0 w 3438"/>
                <a:gd name="T107" fmla="*/ 0 h 4685"/>
                <a:gd name="T108" fmla="*/ 0 w 3438"/>
                <a:gd name="T109" fmla="*/ 0 h 4685"/>
                <a:gd name="T110" fmla="*/ 0 w 3438"/>
                <a:gd name="T111" fmla="*/ 0 h 4685"/>
                <a:gd name="T112" fmla="*/ 0 w 3438"/>
                <a:gd name="T113" fmla="*/ 0 h 4685"/>
                <a:gd name="T114" fmla="*/ 0 w 3438"/>
                <a:gd name="T115" fmla="*/ 0 h 4685"/>
                <a:gd name="T116" fmla="*/ 0 w 3438"/>
                <a:gd name="T117" fmla="*/ 0 h 4685"/>
                <a:gd name="T118" fmla="*/ 0 w 3438"/>
                <a:gd name="T119" fmla="*/ 0 h 4685"/>
                <a:gd name="T120" fmla="*/ 0 w 3438"/>
                <a:gd name="T121" fmla="*/ 0 h 4685"/>
                <a:gd name="T122" fmla="*/ 0 w 3438"/>
                <a:gd name="T123" fmla="*/ 0 h 46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438"/>
                <a:gd name="T187" fmla="*/ 0 h 4685"/>
                <a:gd name="T188" fmla="*/ 3438 w 3438"/>
                <a:gd name="T189" fmla="*/ 4685 h 46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438" h="4685">
                  <a:moveTo>
                    <a:pt x="2027" y="4496"/>
                  </a:moveTo>
                  <a:lnTo>
                    <a:pt x="1575" y="3570"/>
                  </a:lnTo>
                  <a:lnTo>
                    <a:pt x="1195" y="2876"/>
                  </a:lnTo>
                  <a:lnTo>
                    <a:pt x="824" y="2299"/>
                  </a:lnTo>
                  <a:lnTo>
                    <a:pt x="1218" y="1747"/>
                  </a:lnTo>
                  <a:lnTo>
                    <a:pt x="1966" y="835"/>
                  </a:lnTo>
                  <a:lnTo>
                    <a:pt x="2425" y="385"/>
                  </a:lnTo>
                  <a:lnTo>
                    <a:pt x="2686" y="152"/>
                  </a:lnTo>
                  <a:lnTo>
                    <a:pt x="2830" y="894"/>
                  </a:lnTo>
                  <a:lnTo>
                    <a:pt x="3018" y="1549"/>
                  </a:lnTo>
                  <a:lnTo>
                    <a:pt x="3261" y="2100"/>
                  </a:lnTo>
                  <a:lnTo>
                    <a:pt x="3382" y="2425"/>
                  </a:lnTo>
                  <a:lnTo>
                    <a:pt x="2913" y="3028"/>
                  </a:lnTo>
                  <a:lnTo>
                    <a:pt x="2900" y="3093"/>
                  </a:lnTo>
                  <a:lnTo>
                    <a:pt x="2924" y="3104"/>
                  </a:lnTo>
                  <a:lnTo>
                    <a:pt x="3007" y="2983"/>
                  </a:lnTo>
                  <a:lnTo>
                    <a:pt x="3236" y="2687"/>
                  </a:lnTo>
                  <a:lnTo>
                    <a:pt x="3438" y="2441"/>
                  </a:lnTo>
                  <a:lnTo>
                    <a:pt x="3236" y="1914"/>
                  </a:lnTo>
                  <a:lnTo>
                    <a:pt x="3055" y="1484"/>
                  </a:lnTo>
                  <a:lnTo>
                    <a:pt x="2924" y="1035"/>
                  </a:lnTo>
                  <a:lnTo>
                    <a:pt x="2817" y="588"/>
                  </a:lnTo>
                  <a:lnTo>
                    <a:pt x="2747" y="152"/>
                  </a:lnTo>
                  <a:lnTo>
                    <a:pt x="2712" y="0"/>
                  </a:lnTo>
                  <a:lnTo>
                    <a:pt x="2362" y="355"/>
                  </a:lnTo>
                  <a:lnTo>
                    <a:pt x="2043" y="695"/>
                  </a:lnTo>
                  <a:lnTo>
                    <a:pt x="1781" y="975"/>
                  </a:lnTo>
                  <a:lnTo>
                    <a:pt x="1481" y="1345"/>
                  </a:lnTo>
                  <a:lnTo>
                    <a:pt x="1184" y="1697"/>
                  </a:lnTo>
                  <a:lnTo>
                    <a:pt x="956" y="1994"/>
                  </a:lnTo>
                  <a:lnTo>
                    <a:pt x="764" y="2299"/>
                  </a:lnTo>
                  <a:lnTo>
                    <a:pt x="1014" y="2687"/>
                  </a:lnTo>
                  <a:lnTo>
                    <a:pt x="1218" y="3028"/>
                  </a:lnTo>
                  <a:lnTo>
                    <a:pt x="1381" y="3339"/>
                  </a:lnTo>
                  <a:lnTo>
                    <a:pt x="1613" y="3755"/>
                  </a:lnTo>
                  <a:lnTo>
                    <a:pt x="1804" y="4143"/>
                  </a:lnTo>
                  <a:lnTo>
                    <a:pt x="1922" y="4404"/>
                  </a:lnTo>
                  <a:lnTo>
                    <a:pt x="1958" y="4496"/>
                  </a:lnTo>
                  <a:lnTo>
                    <a:pt x="1816" y="4496"/>
                  </a:lnTo>
                  <a:lnTo>
                    <a:pt x="1686" y="4545"/>
                  </a:lnTo>
                  <a:lnTo>
                    <a:pt x="1613" y="4593"/>
                  </a:lnTo>
                  <a:lnTo>
                    <a:pt x="1263" y="4095"/>
                  </a:lnTo>
                  <a:lnTo>
                    <a:pt x="906" y="3584"/>
                  </a:lnTo>
                  <a:lnTo>
                    <a:pt x="587" y="3196"/>
                  </a:lnTo>
                  <a:lnTo>
                    <a:pt x="372" y="2964"/>
                  </a:lnTo>
                  <a:lnTo>
                    <a:pt x="82" y="2737"/>
                  </a:lnTo>
                  <a:lnTo>
                    <a:pt x="189" y="2580"/>
                  </a:lnTo>
                  <a:lnTo>
                    <a:pt x="167" y="2548"/>
                  </a:lnTo>
                  <a:lnTo>
                    <a:pt x="0" y="2746"/>
                  </a:lnTo>
                  <a:lnTo>
                    <a:pt x="189" y="2920"/>
                  </a:lnTo>
                  <a:lnTo>
                    <a:pt x="380" y="3093"/>
                  </a:lnTo>
                  <a:lnTo>
                    <a:pt x="587" y="3308"/>
                  </a:lnTo>
                  <a:lnTo>
                    <a:pt x="848" y="3633"/>
                  </a:lnTo>
                  <a:lnTo>
                    <a:pt x="1073" y="3954"/>
                  </a:lnTo>
                  <a:lnTo>
                    <a:pt x="1313" y="4293"/>
                  </a:lnTo>
                  <a:lnTo>
                    <a:pt x="1488" y="4558"/>
                  </a:lnTo>
                  <a:lnTo>
                    <a:pt x="1551" y="4685"/>
                  </a:lnTo>
                  <a:lnTo>
                    <a:pt x="1697" y="4593"/>
                  </a:lnTo>
                  <a:lnTo>
                    <a:pt x="1853" y="4545"/>
                  </a:lnTo>
                  <a:lnTo>
                    <a:pt x="1966" y="4530"/>
                  </a:lnTo>
                  <a:lnTo>
                    <a:pt x="2015" y="4530"/>
                  </a:lnTo>
                  <a:lnTo>
                    <a:pt x="2027" y="4496"/>
                  </a:lnTo>
                  <a:close/>
                </a:path>
              </a:pathLst>
            </a:custGeom>
            <a:solidFill>
              <a:srgbClr val="000000"/>
            </a:solidFill>
            <a:ln w="0">
              <a:solidFill>
                <a:srgbClr val="000000"/>
              </a:solidFill>
              <a:round/>
              <a:headEnd/>
              <a:tailEnd/>
            </a:ln>
          </p:spPr>
          <p:txBody>
            <a:bodyPr/>
            <a:lstStyle/>
            <a:p>
              <a:endParaRPr lang="en-US"/>
            </a:p>
          </p:txBody>
        </p:sp>
        <p:sp>
          <p:nvSpPr>
            <p:cNvPr id="51236" name="Freeform 33"/>
            <p:cNvSpPr>
              <a:spLocks/>
            </p:cNvSpPr>
            <p:nvPr/>
          </p:nvSpPr>
          <p:spPr bwMode="auto">
            <a:xfrm>
              <a:off x="2187" y="2368"/>
              <a:ext cx="251" cy="646"/>
            </a:xfrm>
            <a:custGeom>
              <a:avLst/>
              <a:gdLst>
                <a:gd name="T0" fmla="*/ 0 w 1504"/>
                <a:gd name="T1" fmla="*/ 0 h 3880"/>
                <a:gd name="T2" fmla="*/ 0 w 1504"/>
                <a:gd name="T3" fmla="*/ 0 h 3880"/>
                <a:gd name="T4" fmla="*/ 0 w 1504"/>
                <a:gd name="T5" fmla="*/ 0 h 3880"/>
                <a:gd name="T6" fmla="*/ 0 w 1504"/>
                <a:gd name="T7" fmla="*/ 0 h 3880"/>
                <a:gd name="T8" fmla="*/ 0 w 1504"/>
                <a:gd name="T9" fmla="*/ 0 h 3880"/>
                <a:gd name="T10" fmla="*/ 0 w 1504"/>
                <a:gd name="T11" fmla="*/ 0 h 3880"/>
                <a:gd name="T12" fmla="*/ 0 w 1504"/>
                <a:gd name="T13" fmla="*/ 0 h 3880"/>
                <a:gd name="T14" fmla="*/ 0 w 1504"/>
                <a:gd name="T15" fmla="*/ 0 h 3880"/>
                <a:gd name="T16" fmla="*/ 0 w 1504"/>
                <a:gd name="T17" fmla="*/ 0 h 3880"/>
                <a:gd name="T18" fmla="*/ 0 w 1504"/>
                <a:gd name="T19" fmla="*/ 0 h 3880"/>
                <a:gd name="T20" fmla="*/ 0 w 1504"/>
                <a:gd name="T21" fmla="*/ 0 h 3880"/>
                <a:gd name="T22" fmla="*/ 0 w 1504"/>
                <a:gd name="T23" fmla="*/ 0 h 3880"/>
                <a:gd name="T24" fmla="*/ 0 w 1504"/>
                <a:gd name="T25" fmla="*/ 0 h 3880"/>
                <a:gd name="T26" fmla="*/ 0 w 1504"/>
                <a:gd name="T27" fmla="*/ 0 h 3880"/>
                <a:gd name="T28" fmla="*/ 0 w 1504"/>
                <a:gd name="T29" fmla="*/ 0 h 3880"/>
                <a:gd name="T30" fmla="*/ 0 w 1504"/>
                <a:gd name="T31" fmla="*/ 0 h 3880"/>
                <a:gd name="T32" fmla="*/ 0 w 1504"/>
                <a:gd name="T33" fmla="*/ 0 h 3880"/>
                <a:gd name="T34" fmla="*/ 0 w 1504"/>
                <a:gd name="T35" fmla="*/ 0 h 3880"/>
                <a:gd name="T36" fmla="*/ 0 w 1504"/>
                <a:gd name="T37" fmla="*/ 0 h 3880"/>
                <a:gd name="T38" fmla="*/ 0 w 1504"/>
                <a:gd name="T39" fmla="*/ 0 h 3880"/>
                <a:gd name="T40" fmla="*/ 0 w 1504"/>
                <a:gd name="T41" fmla="*/ 0 h 3880"/>
                <a:gd name="T42" fmla="*/ 0 w 1504"/>
                <a:gd name="T43" fmla="*/ 0 h 3880"/>
                <a:gd name="T44" fmla="*/ 0 w 1504"/>
                <a:gd name="T45" fmla="*/ 0 h 3880"/>
                <a:gd name="T46" fmla="*/ 0 w 1504"/>
                <a:gd name="T47" fmla="*/ 0 h 3880"/>
                <a:gd name="T48" fmla="*/ 0 w 1504"/>
                <a:gd name="T49" fmla="*/ 0 h 3880"/>
                <a:gd name="T50" fmla="*/ 0 w 1504"/>
                <a:gd name="T51" fmla="*/ 0 h 3880"/>
                <a:gd name="T52" fmla="*/ 0 w 1504"/>
                <a:gd name="T53" fmla="*/ 0 h 3880"/>
                <a:gd name="T54" fmla="*/ 0 w 1504"/>
                <a:gd name="T55" fmla="*/ 0 h 3880"/>
                <a:gd name="T56" fmla="*/ 0 w 1504"/>
                <a:gd name="T57" fmla="*/ 0 h 3880"/>
                <a:gd name="T58" fmla="*/ 0 w 1504"/>
                <a:gd name="T59" fmla="*/ 0 h 3880"/>
                <a:gd name="T60" fmla="*/ 0 w 1504"/>
                <a:gd name="T61" fmla="*/ 0 h 38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04"/>
                <a:gd name="T94" fmla="*/ 0 h 3880"/>
                <a:gd name="T95" fmla="*/ 1504 w 1504"/>
                <a:gd name="T96" fmla="*/ 3880 h 38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04" h="3880">
                  <a:moveTo>
                    <a:pt x="1495" y="3880"/>
                  </a:moveTo>
                  <a:lnTo>
                    <a:pt x="1219" y="3448"/>
                  </a:lnTo>
                  <a:lnTo>
                    <a:pt x="931" y="3046"/>
                  </a:lnTo>
                  <a:lnTo>
                    <a:pt x="659" y="2672"/>
                  </a:lnTo>
                  <a:lnTo>
                    <a:pt x="407" y="2411"/>
                  </a:lnTo>
                  <a:lnTo>
                    <a:pt x="218" y="2213"/>
                  </a:lnTo>
                  <a:lnTo>
                    <a:pt x="0" y="1995"/>
                  </a:lnTo>
                  <a:lnTo>
                    <a:pt x="218" y="1762"/>
                  </a:lnTo>
                  <a:lnTo>
                    <a:pt x="395" y="1514"/>
                  </a:lnTo>
                  <a:lnTo>
                    <a:pt x="597" y="1209"/>
                  </a:lnTo>
                  <a:lnTo>
                    <a:pt x="741" y="942"/>
                  </a:lnTo>
                  <a:lnTo>
                    <a:pt x="897" y="637"/>
                  </a:lnTo>
                  <a:lnTo>
                    <a:pt x="1016" y="322"/>
                  </a:lnTo>
                  <a:lnTo>
                    <a:pt x="1133" y="0"/>
                  </a:lnTo>
                  <a:lnTo>
                    <a:pt x="1303" y="123"/>
                  </a:lnTo>
                  <a:lnTo>
                    <a:pt x="1266" y="171"/>
                  </a:lnTo>
                  <a:lnTo>
                    <a:pt x="1147" y="93"/>
                  </a:lnTo>
                  <a:lnTo>
                    <a:pt x="1025" y="451"/>
                  </a:lnTo>
                  <a:lnTo>
                    <a:pt x="885" y="777"/>
                  </a:lnTo>
                  <a:lnTo>
                    <a:pt x="704" y="1114"/>
                  </a:lnTo>
                  <a:lnTo>
                    <a:pt x="540" y="1378"/>
                  </a:lnTo>
                  <a:lnTo>
                    <a:pt x="395" y="1624"/>
                  </a:lnTo>
                  <a:lnTo>
                    <a:pt x="252" y="1810"/>
                  </a:lnTo>
                  <a:lnTo>
                    <a:pt x="96" y="1976"/>
                  </a:lnTo>
                  <a:lnTo>
                    <a:pt x="322" y="2222"/>
                  </a:lnTo>
                  <a:lnTo>
                    <a:pt x="645" y="2569"/>
                  </a:lnTo>
                  <a:lnTo>
                    <a:pt x="885" y="2860"/>
                  </a:lnTo>
                  <a:lnTo>
                    <a:pt x="1147" y="3246"/>
                  </a:lnTo>
                  <a:lnTo>
                    <a:pt x="1363" y="3588"/>
                  </a:lnTo>
                  <a:lnTo>
                    <a:pt x="1504" y="3865"/>
                  </a:lnTo>
                  <a:lnTo>
                    <a:pt x="1495" y="3880"/>
                  </a:lnTo>
                  <a:close/>
                </a:path>
              </a:pathLst>
            </a:custGeom>
            <a:solidFill>
              <a:srgbClr val="000000"/>
            </a:solidFill>
            <a:ln w="0">
              <a:solidFill>
                <a:srgbClr val="000000"/>
              </a:solidFill>
              <a:round/>
              <a:headEnd/>
              <a:tailEnd/>
            </a:ln>
          </p:spPr>
          <p:txBody>
            <a:bodyPr/>
            <a:lstStyle/>
            <a:p>
              <a:endParaRPr lang="en-US"/>
            </a:p>
          </p:txBody>
        </p:sp>
        <p:sp>
          <p:nvSpPr>
            <p:cNvPr id="51237" name="Freeform 34"/>
            <p:cNvSpPr>
              <a:spLocks/>
            </p:cNvSpPr>
            <p:nvPr/>
          </p:nvSpPr>
          <p:spPr bwMode="auto">
            <a:xfrm>
              <a:off x="2229" y="2321"/>
              <a:ext cx="239" cy="693"/>
            </a:xfrm>
            <a:custGeom>
              <a:avLst/>
              <a:gdLst>
                <a:gd name="T0" fmla="*/ 0 w 1432"/>
                <a:gd name="T1" fmla="*/ 0 h 4160"/>
                <a:gd name="T2" fmla="*/ 0 w 1432"/>
                <a:gd name="T3" fmla="*/ 0 h 4160"/>
                <a:gd name="T4" fmla="*/ 0 w 1432"/>
                <a:gd name="T5" fmla="*/ 0 h 4160"/>
                <a:gd name="T6" fmla="*/ 0 w 1432"/>
                <a:gd name="T7" fmla="*/ 0 h 4160"/>
                <a:gd name="T8" fmla="*/ 0 w 1432"/>
                <a:gd name="T9" fmla="*/ 0 h 4160"/>
                <a:gd name="T10" fmla="*/ 0 w 1432"/>
                <a:gd name="T11" fmla="*/ 0 h 4160"/>
                <a:gd name="T12" fmla="*/ 0 w 1432"/>
                <a:gd name="T13" fmla="*/ 0 h 4160"/>
                <a:gd name="T14" fmla="*/ 0 w 1432"/>
                <a:gd name="T15" fmla="*/ 0 h 4160"/>
                <a:gd name="T16" fmla="*/ 0 w 1432"/>
                <a:gd name="T17" fmla="*/ 0 h 4160"/>
                <a:gd name="T18" fmla="*/ 0 w 1432"/>
                <a:gd name="T19" fmla="*/ 0 h 4160"/>
                <a:gd name="T20" fmla="*/ 0 w 1432"/>
                <a:gd name="T21" fmla="*/ 0 h 4160"/>
                <a:gd name="T22" fmla="*/ 0 w 1432"/>
                <a:gd name="T23" fmla="*/ 0 h 4160"/>
                <a:gd name="T24" fmla="*/ 0 w 1432"/>
                <a:gd name="T25" fmla="*/ 0 h 4160"/>
                <a:gd name="T26" fmla="*/ 0 w 1432"/>
                <a:gd name="T27" fmla="*/ 0 h 4160"/>
                <a:gd name="T28" fmla="*/ 0 w 1432"/>
                <a:gd name="T29" fmla="*/ 0 h 4160"/>
                <a:gd name="T30" fmla="*/ 0 w 1432"/>
                <a:gd name="T31" fmla="*/ 0 h 4160"/>
                <a:gd name="T32" fmla="*/ 0 w 1432"/>
                <a:gd name="T33" fmla="*/ 0 h 4160"/>
                <a:gd name="T34" fmla="*/ 0 w 1432"/>
                <a:gd name="T35" fmla="*/ 0 h 4160"/>
                <a:gd name="T36" fmla="*/ 0 w 1432"/>
                <a:gd name="T37" fmla="*/ 0 h 4160"/>
                <a:gd name="T38" fmla="*/ 0 w 1432"/>
                <a:gd name="T39" fmla="*/ 0 h 416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32"/>
                <a:gd name="T61" fmla="*/ 0 h 4160"/>
                <a:gd name="T62" fmla="*/ 1432 w 1432"/>
                <a:gd name="T63" fmla="*/ 4160 h 416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32" h="4160">
                  <a:moveTo>
                    <a:pt x="1276" y="4160"/>
                  </a:moveTo>
                  <a:lnTo>
                    <a:pt x="1038" y="3696"/>
                  </a:lnTo>
                  <a:lnTo>
                    <a:pt x="740" y="3171"/>
                  </a:lnTo>
                  <a:lnTo>
                    <a:pt x="322" y="2473"/>
                  </a:lnTo>
                  <a:lnTo>
                    <a:pt x="57" y="2074"/>
                  </a:lnTo>
                  <a:lnTo>
                    <a:pt x="345" y="1640"/>
                  </a:lnTo>
                  <a:lnTo>
                    <a:pt x="836" y="838"/>
                  </a:lnTo>
                  <a:lnTo>
                    <a:pt x="1263" y="141"/>
                  </a:lnTo>
                  <a:lnTo>
                    <a:pt x="1374" y="237"/>
                  </a:lnTo>
                  <a:lnTo>
                    <a:pt x="1432" y="154"/>
                  </a:lnTo>
                  <a:lnTo>
                    <a:pt x="1263" y="0"/>
                  </a:lnTo>
                  <a:lnTo>
                    <a:pt x="954" y="529"/>
                  </a:lnTo>
                  <a:lnTo>
                    <a:pt x="539" y="1240"/>
                  </a:lnTo>
                  <a:lnTo>
                    <a:pt x="251" y="1717"/>
                  </a:lnTo>
                  <a:lnTo>
                    <a:pt x="0" y="2090"/>
                  </a:lnTo>
                  <a:lnTo>
                    <a:pt x="264" y="2473"/>
                  </a:lnTo>
                  <a:lnTo>
                    <a:pt x="539" y="2894"/>
                  </a:lnTo>
                  <a:lnTo>
                    <a:pt x="773" y="3310"/>
                  </a:lnTo>
                  <a:lnTo>
                    <a:pt x="1014" y="3728"/>
                  </a:lnTo>
                  <a:lnTo>
                    <a:pt x="1276" y="4160"/>
                  </a:lnTo>
                  <a:close/>
                </a:path>
              </a:pathLst>
            </a:custGeom>
            <a:solidFill>
              <a:srgbClr val="000000"/>
            </a:solidFill>
            <a:ln w="0">
              <a:solidFill>
                <a:srgbClr val="000000"/>
              </a:solidFill>
              <a:round/>
              <a:headEnd/>
              <a:tailEnd/>
            </a:ln>
          </p:spPr>
          <p:txBody>
            <a:bodyPr/>
            <a:lstStyle/>
            <a:p>
              <a:endParaRPr lang="en-US"/>
            </a:p>
          </p:txBody>
        </p:sp>
        <p:sp>
          <p:nvSpPr>
            <p:cNvPr id="51238" name="Freeform 35"/>
            <p:cNvSpPr>
              <a:spLocks/>
            </p:cNvSpPr>
            <p:nvPr/>
          </p:nvSpPr>
          <p:spPr bwMode="auto">
            <a:xfrm>
              <a:off x="2251" y="2293"/>
              <a:ext cx="323" cy="724"/>
            </a:xfrm>
            <a:custGeom>
              <a:avLst/>
              <a:gdLst>
                <a:gd name="T0" fmla="*/ 0 w 1936"/>
                <a:gd name="T1" fmla="*/ 0 h 4341"/>
                <a:gd name="T2" fmla="*/ 0 w 1936"/>
                <a:gd name="T3" fmla="*/ 0 h 4341"/>
                <a:gd name="T4" fmla="*/ 0 w 1936"/>
                <a:gd name="T5" fmla="*/ 0 h 4341"/>
                <a:gd name="T6" fmla="*/ 0 w 1936"/>
                <a:gd name="T7" fmla="*/ 0 h 4341"/>
                <a:gd name="T8" fmla="*/ 0 w 1936"/>
                <a:gd name="T9" fmla="*/ 0 h 4341"/>
                <a:gd name="T10" fmla="*/ 0 w 1936"/>
                <a:gd name="T11" fmla="*/ 0 h 4341"/>
                <a:gd name="T12" fmla="*/ 0 w 1936"/>
                <a:gd name="T13" fmla="*/ 0 h 4341"/>
                <a:gd name="T14" fmla="*/ 0 w 1936"/>
                <a:gd name="T15" fmla="*/ 0 h 4341"/>
                <a:gd name="T16" fmla="*/ 0 w 1936"/>
                <a:gd name="T17" fmla="*/ 0 h 4341"/>
                <a:gd name="T18" fmla="*/ 0 w 1936"/>
                <a:gd name="T19" fmla="*/ 0 h 4341"/>
                <a:gd name="T20" fmla="*/ 0 w 1936"/>
                <a:gd name="T21" fmla="*/ 0 h 4341"/>
                <a:gd name="T22" fmla="*/ 0 w 1936"/>
                <a:gd name="T23" fmla="*/ 0 h 4341"/>
                <a:gd name="T24" fmla="*/ 0 w 1936"/>
                <a:gd name="T25" fmla="*/ 0 h 4341"/>
                <a:gd name="T26" fmla="*/ 0 w 1936"/>
                <a:gd name="T27" fmla="*/ 0 h 4341"/>
                <a:gd name="T28" fmla="*/ 0 w 1936"/>
                <a:gd name="T29" fmla="*/ 0 h 4341"/>
                <a:gd name="T30" fmla="*/ 0 w 1936"/>
                <a:gd name="T31" fmla="*/ 0 h 4341"/>
                <a:gd name="T32" fmla="*/ 0 w 1936"/>
                <a:gd name="T33" fmla="*/ 0 h 4341"/>
                <a:gd name="T34" fmla="*/ 0 w 1936"/>
                <a:gd name="T35" fmla="*/ 0 h 4341"/>
                <a:gd name="T36" fmla="*/ 0 w 1936"/>
                <a:gd name="T37" fmla="*/ 0 h 4341"/>
                <a:gd name="T38" fmla="*/ 0 w 1936"/>
                <a:gd name="T39" fmla="*/ 0 h 4341"/>
                <a:gd name="T40" fmla="*/ 0 w 1936"/>
                <a:gd name="T41" fmla="*/ 0 h 4341"/>
                <a:gd name="T42" fmla="*/ 0 w 1936"/>
                <a:gd name="T43" fmla="*/ 0 h 4341"/>
                <a:gd name="T44" fmla="*/ 0 w 1936"/>
                <a:gd name="T45" fmla="*/ 0 h 4341"/>
                <a:gd name="T46" fmla="*/ 0 w 1936"/>
                <a:gd name="T47" fmla="*/ 0 h 4341"/>
                <a:gd name="T48" fmla="*/ 0 w 1936"/>
                <a:gd name="T49" fmla="*/ 0 h 434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936"/>
                <a:gd name="T76" fmla="*/ 0 h 4341"/>
                <a:gd name="T77" fmla="*/ 1936 w 1936"/>
                <a:gd name="T78" fmla="*/ 4341 h 434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936" h="4341">
                  <a:moveTo>
                    <a:pt x="1286" y="4341"/>
                  </a:moveTo>
                  <a:lnTo>
                    <a:pt x="1014" y="3739"/>
                  </a:lnTo>
                  <a:lnTo>
                    <a:pt x="763" y="3261"/>
                  </a:lnTo>
                  <a:lnTo>
                    <a:pt x="488" y="2779"/>
                  </a:lnTo>
                  <a:lnTo>
                    <a:pt x="261" y="2392"/>
                  </a:lnTo>
                  <a:lnTo>
                    <a:pt x="71" y="2117"/>
                  </a:lnTo>
                  <a:lnTo>
                    <a:pt x="501" y="1573"/>
                  </a:lnTo>
                  <a:lnTo>
                    <a:pt x="979" y="986"/>
                  </a:lnTo>
                  <a:lnTo>
                    <a:pt x="1480" y="477"/>
                  </a:lnTo>
                  <a:lnTo>
                    <a:pt x="1813" y="122"/>
                  </a:lnTo>
                  <a:lnTo>
                    <a:pt x="1895" y="320"/>
                  </a:lnTo>
                  <a:lnTo>
                    <a:pt x="1936" y="262"/>
                  </a:lnTo>
                  <a:lnTo>
                    <a:pt x="1825" y="0"/>
                  </a:lnTo>
                  <a:lnTo>
                    <a:pt x="1422" y="446"/>
                  </a:lnTo>
                  <a:lnTo>
                    <a:pt x="1060" y="834"/>
                  </a:lnTo>
                  <a:lnTo>
                    <a:pt x="787" y="1144"/>
                  </a:lnTo>
                  <a:lnTo>
                    <a:pt x="559" y="1418"/>
                  </a:lnTo>
                  <a:lnTo>
                    <a:pt x="178" y="1900"/>
                  </a:lnTo>
                  <a:lnTo>
                    <a:pt x="0" y="2117"/>
                  </a:lnTo>
                  <a:lnTo>
                    <a:pt x="261" y="2502"/>
                  </a:lnTo>
                  <a:lnTo>
                    <a:pt x="479" y="2857"/>
                  </a:lnTo>
                  <a:lnTo>
                    <a:pt x="749" y="3352"/>
                  </a:lnTo>
                  <a:lnTo>
                    <a:pt x="990" y="3784"/>
                  </a:lnTo>
                  <a:lnTo>
                    <a:pt x="1242" y="4341"/>
                  </a:lnTo>
                  <a:lnTo>
                    <a:pt x="1286" y="4341"/>
                  </a:lnTo>
                  <a:close/>
                </a:path>
              </a:pathLst>
            </a:custGeom>
            <a:solidFill>
              <a:srgbClr val="000000"/>
            </a:solidFill>
            <a:ln w="0">
              <a:solidFill>
                <a:srgbClr val="000000"/>
              </a:solidFill>
              <a:round/>
              <a:headEnd/>
              <a:tailEnd/>
            </a:ln>
          </p:spPr>
          <p:txBody>
            <a:bodyPr/>
            <a:lstStyle/>
            <a:p>
              <a:endParaRPr lang="en-US"/>
            </a:p>
          </p:txBody>
        </p:sp>
        <p:sp>
          <p:nvSpPr>
            <p:cNvPr id="51239" name="Freeform 36"/>
            <p:cNvSpPr>
              <a:spLocks/>
            </p:cNvSpPr>
            <p:nvPr/>
          </p:nvSpPr>
          <p:spPr bwMode="auto">
            <a:xfrm>
              <a:off x="2267" y="2293"/>
              <a:ext cx="263" cy="332"/>
            </a:xfrm>
            <a:custGeom>
              <a:avLst/>
              <a:gdLst>
                <a:gd name="T0" fmla="*/ 0 w 1578"/>
                <a:gd name="T1" fmla="*/ 0 h 1990"/>
                <a:gd name="T2" fmla="*/ 0 w 1578"/>
                <a:gd name="T3" fmla="*/ 0 h 1990"/>
                <a:gd name="T4" fmla="*/ 0 w 1578"/>
                <a:gd name="T5" fmla="*/ 0 h 1990"/>
                <a:gd name="T6" fmla="*/ 0 w 1578"/>
                <a:gd name="T7" fmla="*/ 0 h 1990"/>
                <a:gd name="T8" fmla="*/ 0 w 1578"/>
                <a:gd name="T9" fmla="*/ 0 h 1990"/>
                <a:gd name="T10" fmla="*/ 0 w 1578"/>
                <a:gd name="T11" fmla="*/ 0 h 1990"/>
                <a:gd name="T12" fmla="*/ 0 w 1578"/>
                <a:gd name="T13" fmla="*/ 0 h 1990"/>
                <a:gd name="T14" fmla="*/ 0 w 1578"/>
                <a:gd name="T15" fmla="*/ 0 h 1990"/>
                <a:gd name="T16" fmla="*/ 0 w 1578"/>
                <a:gd name="T17" fmla="*/ 0 h 1990"/>
                <a:gd name="T18" fmla="*/ 0 w 1578"/>
                <a:gd name="T19" fmla="*/ 0 h 1990"/>
                <a:gd name="T20" fmla="*/ 0 w 1578"/>
                <a:gd name="T21" fmla="*/ 0 h 1990"/>
                <a:gd name="T22" fmla="*/ 0 w 1578"/>
                <a:gd name="T23" fmla="*/ 0 h 1990"/>
                <a:gd name="T24" fmla="*/ 0 w 1578"/>
                <a:gd name="T25" fmla="*/ 0 h 1990"/>
                <a:gd name="T26" fmla="*/ 0 w 1578"/>
                <a:gd name="T27" fmla="*/ 0 h 1990"/>
                <a:gd name="T28" fmla="*/ 0 w 1578"/>
                <a:gd name="T29" fmla="*/ 0 h 19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78"/>
                <a:gd name="T46" fmla="*/ 0 h 1990"/>
                <a:gd name="T47" fmla="*/ 1578 w 1578"/>
                <a:gd name="T48" fmla="*/ 1990 h 19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78" h="1990">
                  <a:moveTo>
                    <a:pt x="0" y="1990"/>
                  </a:moveTo>
                  <a:lnTo>
                    <a:pt x="420" y="1418"/>
                  </a:lnTo>
                  <a:lnTo>
                    <a:pt x="813" y="865"/>
                  </a:lnTo>
                  <a:lnTo>
                    <a:pt x="1183" y="368"/>
                  </a:lnTo>
                  <a:lnTo>
                    <a:pt x="1444" y="74"/>
                  </a:lnTo>
                  <a:lnTo>
                    <a:pt x="1520" y="228"/>
                  </a:lnTo>
                  <a:lnTo>
                    <a:pt x="1578" y="182"/>
                  </a:lnTo>
                  <a:lnTo>
                    <a:pt x="1455" y="0"/>
                  </a:lnTo>
                  <a:lnTo>
                    <a:pt x="1233" y="247"/>
                  </a:lnTo>
                  <a:lnTo>
                    <a:pt x="1065" y="446"/>
                  </a:lnTo>
                  <a:lnTo>
                    <a:pt x="848" y="757"/>
                  </a:lnTo>
                  <a:lnTo>
                    <a:pt x="611" y="1083"/>
                  </a:lnTo>
                  <a:lnTo>
                    <a:pt x="430" y="1326"/>
                  </a:lnTo>
                  <a:lnTo>
                    <a:pt x="157" y="1713"/>
                  </a:lnTo>
                  <a:lnTo>
                    <a:pt x="0" y="1990"/>
                  </a:lnTo>
                  <a:close/>
                </a:path>
              </a:pathLst>
            </a:custGeom>
            <a:solidFill>
              <a:srgbClr val="000000"/>
            </a:solidFill>
            <a:ln w="0">
              <a:solidFill>
                <a:srgbClr val="000000"/>
              </a:solidFill>
              <a:round/>
              <a:headEnd/>
              <a:tailEnd/>
            </a:ln>
          </p:spPr>
          <p:txBody>
            <a:bodyPr/>
            <a:lstStyle/>
            <a:p>
              <a:endParaRPr lang="en-US"/>
            </a:p>
          </p:txBody>
        </p:sp>
        <p:sp>
          <p:nvSpPr>
            <p:cNvPr id="51240" name="Freeform 37"/>
            <p:cNvSpPr>
              <a:spLocks/>
            </p:cNvSpPr>
            <p:nvPr/>
          </p:nvSpPr>
          <p:spPr bwMode="auto">
            <a:xfrm>
              <a:off x="2520" y="2718"/>
              <a:ext cx="153" cy="307"/>
            </a:xfrm>
            <a:custGeom>
              <a:avLst/>
              <a:gdLst>
                <a:gd name="T0" fmla="*/ 0 w 919"/>
                <a:gd name="T1" fmla="*/ 0 h 1841"/>
                <a:gd name="T2" fmla="*/ 0 w 919"/>
                <a:gd name="T3" fmla="*/ 0 h 1841"/>
                <a:gd name="T4" fmla="*/ 0 w 919"/>
                <a:gd name="T5" fmla="*/ 0 h 1841"/>
                <a:gd name="T6" fmla="*/ 0 w 919"/>
                <a:gd name="T7" fmla="*/ 0 h 1841"/>
                <a:gd name="T8" fmla="*/ 0 w 919"/>
                <a:gd name="T9" fmla="*/ 0 h 1841"/>
                <a:gd name="T10" fmla="*/ 0 w 919"/>
                <a:gd name="T11" fmla="*/ 0 h 1841"/>
                <a:gd name="T12" fmla="*/ 0 w 919"/>
                <a:gd name="T13" fmla="*/ 0 h 1841"/>
                <a:gd name="T14" fmla="*/ 0 w 919"/>
                <a:gd name="T15" fmla="*/ 0 h 1841"/>
                <a:gd name="T16" fmla="*/ 0 w 919"/>
                <a:gd name="T17" fmla="*/ 0 h 1841"/>
                <a:gd name="T18" fmla="*/ 0 w 919"/>
                <a:gd name="T19" fmla="*/ 0 h 1841"/>
                <a:gd name="T20" fmla="*/ 0 w 919"/>
                <a:gd name="T21" fmla="*/ 0 h 1841"/>
                <a:gd name="T22" fmla="*/ 0 w 919"/>
                <a:gd name="T23" fmla="*/ 0 h 1841"/>
                <a:gd name="T24" fmla="*/ 0 w 919"/>
                <a:gd name="T25" fmla="*/ 0 h 1841"/>
                <a:gd name="T26" fmla="*/ 0 w 919"/>
                <a:gd name="T27" fmla="*/ 0 h 1841"/>
                <a:gd name="T28" fmla="*/ 0 w 919"/>
                <a:gd name="T29" fmla="*/ 0 h 1841"/>
                <a:gd name="T30" fmla="*/ 0 w 919"/>
                <a:gd name="T31" fmla="*/ 0 h 1841"/>
                <a:gd name="T32" fmla="*/ 0 w 919"/>
                <a:gd name="T33" fmla="*/ 0 h 1841"/>
                <a:gd name="T34" fmla="*/ 0 w 919"/>
                <a:gd name="T35" fmla="*/ 0 h 1841"/>
                <a:gd name="T36" fmla="*/ 0 w 919"/>
                <a:gd name="T37" fmla="*/ 0 h 1841"/>
                <a:gd name="T38" fmla="*/ 0 w 919"/>
                <a:gd name="T39" fmla="*/ 0 h 1841"/>
                <a:gd name="T40" fmla="*/ 0 w 919"/>
                <a:gd name="T41" fmla="*/ 0 h 1841"/>
                <a:gd name="T42" fmla="*/ 0 w 919"/>
                <a:gd name="T43" fmla="*/ 0 h 1841"/>
                <a:gd name="T44" fmla="*/ 0 w 919"/>
                <a:gd name="T45" fmla="*/ 0 h 1841"/>
                <a:gd name="T46" fmla="*/ 0 w 919"/>
                <a:gd name="T47" fmla="*/ 0 h 1841"/>
                <a:gd name="T48" fmla="*/ 0 w 919"/>
                <a:gd name="T49" fmla="*/ 0 h 1841"/>
                <a:gd name="T50" fmla="*/ 0 w 919"/>
                <a:gd name="T51" fmla="*/ 0 h 1841"/>
                <a:gd name="T52" fmla="*/ 0 w 919"/>
                <a:gd name="T53" fmla="*/ 0 h 1841"/>
                <a:gd name="T54" fmla="*/ 0 w 919"/>
                <a:gd name="T55" fmla="*/ 0 h 1841"/>
                <a:gd name="T56" fmla="*/ 0 w 919"/>
                <a:gd name="T57" fmla="*/ 0 h 1841"/>
                <a:gd name="T58" fmla="*/ 0 w 919"/>
                <a:gd name="T59" fmla="*/ 0 h 1841"/>
                <a:gd name="T60" fmla="*/ 0 w 919"/>
                <a:gd name="T61" fmla="*/ 0 h 1841"/>
                <a:gd name="T62" fmla="*/ 0 w 919"/>
                <a:gd name="T63" fmla="*/ 0 h 1841"/>
                <a:gd name="T64" fmla="*/ 0 w 919"/>
                <a:gd name="T65" fmla="*/ 0 h 1841"/>
                <a:gd name="T66" fmla="*/ 0 w 919"/>
                <a:gd name="T67" fmla="*/ 0 h 1841"/>
                <a:gd name="T68" fmla="*/ 0 w 919"/>
                <a:gd name="T69" fmla="*/ 0 h 1841"/>
                <a:gd name="T70" fmla="*/ 0 w 919"/>
                <a:gd name="T71" fmla="*/ 0 h 1841"/>
                <a:gd name="T72" fmla="*/ 0 w 919"/>
                <a:gd name="T73" fmla="*/ 0 h 1841"/>
                <a:gd name="T74" fmla="*/ 0 w 919"/>
                <a:gd name="T75" fmla="*/ 0 h 1841"/>
                <a:gd name="T76" fmla="*/ 0 w 919"/>
                <a:gd name="T77" fmla="*/ 0 h 1841"/>
                <a:gd name="T78" fmla="*/ 0 w 919"/>
                <a:gd name="T79" fmla="*/ 0 h 1841"/>
                <a:gd name="T80" fmla="*/ 0 w 919"/>
                <a:gd name="T81" fmla="*/ 0 h 1841"/>
                <a:gd name="T82" fmla="*/ 0 w 919"/>
                <a:gd name="T83" fmla="*/ 0 h 1841"/>
                <a:gd name="T84" fmla="*/ 0 w 919"/>
                <a:gd name="T85" fmla="*/ 0 h 1841"/>
                <a:gd name="T86" fmla="*/ 0 w 919"/>
                <a:gd name="T87" fmla="*/ 0 h 1841"/>
                <a:gd name="T88" fmla="*/ 0 w 919"/>
                <a:gd name="T89" fmla="*/ 0 h 1841"/>
                <a:gd name="T90" fmla="*/ 0 w 919"/>
                <a:gd name="T91" fmla="*/ 0 h 1841"/>
                <a:gd name="T92" fmla="*/ 0 w 919"/>
                <a:gd name="T93" fmla="*/ 0 h 184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19"/>
                <a:gd name="T142" fmla="*/ 0 h 1841"/>
                <a:gd name="T143" fmla="*/ 919 w 919"/>
                <a:gd name="T144" fmla="*/ 1841 h 184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19" h="1841">
                  <a:moveTo>
                    <a:pt x="845" y="1105"/>
                  </a:moveTo>
                  <a:lnTo>
                    <a:pt x="908" y="928"/>
                  </a:lnTo>
                  <a:lnTo>
                    <a:pt x="919" y="813"/>
                  </a:lnTo>
                  <a:lnTo>
                    <a:pt x="893" y="749"/>
                  </a:lnTo>
                  <a:lnTo>
                    <a:pt x="807" y="570"/>
                  </a:lnTo>
                  <a:lnTo>
                    <a:pt x="792" y="426"/>
                  </a:lnTo>
                  <a:lnTo>
                    <a:pt x="781" y="129"/>
                  </a:lnTo>
                  <a:lnTo>
                    <a:pt x="768" y="32"/>
                  </a:lnTo>
                  <a:lnTo>
                    <a:pt x="718" y="0"/>
                  </a:lnTo>
                  <a:lnTo>
                    <a:pt x="644" y="0"/>
                  </a:lnTo>
                  <a:lnTo>
                    <a:pt x="591" y="32"/>
                  </a:lnTo>
                  <a:lnTo>
                    <a:pt x="519" y="146"/>
                  </a:lnTo>
                  <a:lnTo>
                    <a:pt x="493" y="309"/>
                  </a:lnTo>
                  <a:lnTo>
                    <a:pt x="493" y="503"/>
                  </a:lnTo>
                  <a:lnTo>
                    <a:pt x="528" y="682"/>
                  </a:lnTo>
                  <a:lnTo>
                    <a:pt x="528" y="764"/>
                  </a:lnTo>
                  <a:lnTo>
                    <a:pt x="504" y="895"/>
                  </a:lnTo>
                  <a:lnTo>
                    <a:pt x="406" y="1026"/>
                  </a:lnTo>
                  <a:lnTo>
                    <a:pt x="303" y="1191"/>
                  </a:lnTo>
                  <a:lnTo>
                    <a:pt x="165" y="1401"/>
                  </a:lnTo>
                  <a:lnTo>
                    <a:pt x="85" y="1564"/>
                  </a:lnTo>
                  <a:lnTo>
                    <a:pt x="0" y="1822"/>
                  </a:lnTo>
                  <a:lnTo>
                    <a:pt x="25" y="1841"/>
                  </a:lnTo>
                  <a:lnTo>
                    <a:pt x="78" y="1695"/>
                  </a:lnTo>
                  <a:lnTo>
                    <a:pt x="176" y="1774"/>
                  </a:lnTo>
                  <a:lnTo>
                    <a:pt x="303" y="1792"/>
                  </a:lnTo>
                  <a:lnTo>
                    <a:pt x="504" y="1205"/>
                  </a:lnTo>
                  <a:lnTo>
                    <a:pt x="541" y="1105"/>
                  </a:lnTo>
                  <a:lnTo>
                    <a:pt x="519" y="1077"/>
                  </a:lnTo>
                  <a:lnTo>
                    <a:pt x="456" y="1077"/>
                  </a:lnTo>
                  <a:lnTo>
                    <a:pt x="541" y="928"/>
                  </a:lnTo>
                  <a:lnTo>
                    <a:pt x="627" y="799"/>
                  </a:lnTo>
                  <a:lnTo>
                    <a:pt x="665" y="732"/>
                  </a:lnTo>
                  <a:lnTo>
                    <a:pt x="567" y="634"/>
                  </a:lnTo>
                  <a:lnTo>
                    <a:pt x="541" y="455"/>
                  </a:lnTo>
                  <a:lnTo>
                    <a:pt x="577" y="256"/>
                  </a:lnTo>
                  <a:lnTo>
                    <a:pt x="627" y="129"/>
                  </a:lnTo>
                  <a:lnTo>
                    <a:pt x="680" y="81"/>
                  </a:lnTo>
                  <a:lnTo>
                    <a:pt x="718" y="96"/>
                  </a:lnTo>
                  <a:lnTo>
                    <a:pt x="704" y="294"/>
                  </a:lnTo>
                  <a:lnTo>
                    <a:pt x="744" y="536"/>
                  </a:lnTo>
                  <a:lnTo>
                    <a:pt x="807" y="701"/>
                  </a:lnTo>
                  <a:lnTo>
                    <a:pt x="845" y="799"/>
                  </a:lnTo>
                  <a:lnTo>
                    <a:pt x="856" y="880"/>
                  </a:lnTo>
                  <a:lnTo>
                    <a:pt x="845" y="959"/>
                  </a:lnTo>
                  <a:lnTo>
                    <a:pt x="807" y="1096"/>
                  </a:lnTo>
                  <a:lnTo>
                    <a:pt x="845" y="1105"/>
                  </a:lnTo>
                  <a:close/>
                </a:path>
              </a:pathLst>
            </a:custGeom>
            <a:solidFill>
              <a:srgbClr val="000000"/>
            </a:solidFill>
            <a:ln w="0">
              <a:solidFill>
                <a:srgbClr val="000000"/>
              </a:solidFill>
              <a:round/>
              <a:headEnd/>
              <a:tailEnd/>
            </a:ln>
          </p:spPr>
          <p:txBody>
            <a:bodyPr/>
            <a:lstStyle/>
            <a:p>
              <a:endParaRPr lang="en-US"/>
            </a:p>
          </p:txBody>
        </p:sp>
        <p:sp>
          <p:nvSpPr>
            <p:cNvPr id="51241" name="Freeform 38"/>
            <p:cNvSpPr>
              <a:spLocks/>
            </p:cNvSpPr>
            <p:nvPr/>
          </p:nvSpPr>
          <p:spPr bwMode="auto">
            <a:xfrm>
              <a:off x="2571" y="2908"/>
              <a:ext cx="262" cy="662"/>
            </a:xfrm>
            <a:custGeom>
              <a:avLst/>
              <a:gdLst>
                <a:gd name="T0" fmla="*/ 0 w 1573"/>
                <a:gd name="T1" fmla="*/ 0 h 3971"/>
                <a:gd name="T2" fmla="*/ 0 w 1573"/>
                <a:gd name="T3" fmla="*/ 0 h 3971"/>
                <a:gd name="T4" fmla="*/ 0 w 1573"/>
                <a:gd name="T5" fmla="*/ 0 h 3971"/>
                <a:gd name="T6" fmla="*/ 0 w 1573"/>
                <a:gd name="T7" fmla="*/ 0 h 3971"/>
                <a:gd name="T8" fmla="*/ 0 w 1573"/>
                <a:gd name="T9" fmla="*/ 0 h 3971"/>
                <a:gd name="T10" fmla="*/ 0 w 1573"/>
                <a:gd name="T11" fmla="*/ 0 h 3971"/>
                <a:gd name="T12" fmla="*/ 0 w 1573"/>
                <a:gd name="T13" fmla="*/ 0 h 3971"/>
                <a:gd name="T14" fmla="*/ 0 w 1573"/>
                <a:gd name="T15" fmla="*/ 0 h 3971"/>
                <a:gd name="T16" fmla="*/ 0 w 1573"/>
                <a:gd name="T17" fmla="*/ 0 h 3971"/>
                <a:gd name="T18" fmla="*/ 0 w 1573"/>
                <a:gd name="T19" fmla="*/ 0 h 3971"/>
                <a:gd name="T20" fmla="*/ 0 w 1573"/>
                <a:gd name="T21" fmla="*/ 0 h 3971"/>
                <a:gd name="T22" fmla="*/ 0 w 1573"/>
                <a:gd name="T23" fmla="*/ 0 h 3971"/>
                <a:gd name="T24" fmla="*/ 0 w 1573"/>
                <a:gd name="T25" fmla="*/ 0 h 3971"/>
                <a:gd name="T26" fmla="*/ 0 w 1573"/>
                <a:gd name="T27" fmla="*/ 0 h 3971"/>
                <a:gd name="T28" fmla="*/ 0 w 1573"/>
                <a:gd name="T29" fmla="*/ 0 h 3971"/>
                <a:gd name="T30" fmla="*/ 0 w 1573"/>
                <a:gd name="T31" fmla="*/ 0 h 3971"/>
                <a:gd name="T32" fmla="*/ 0 w 1573"/>
                <a:gd name="T33" fmla="*/ 0 h 3971"/>
                <a:gd name="T34" fmla="*/ 0 w 1573"/>
                <a:gd name="T35" fmla="*/ 0 h 3971"/>
                <a:gd name="T36" fmla="*/ 0 w 1573"/>
                <a:gd name="T37" fmla="*/ 0 h 3971"/>
                <a:gd name="T38" fmla="*/ 0 w 1573"/>
                <a:gd name="T39" fmla="*/ 0 h 3971"/>
                <a:gd name="T40" fmla="*/ 0 w 1573"/>
                <a:gd name="T41" fmla="*/ 0 h 3971"/>
                <a:gd name="T42" fmla="*/ 0 w 1573"/>
                <a:gd name="T43" fmla="*/ 0 h 3971"/>
                <a:gd name="T44" fmla="*/ 0 w 1573"/>
                <a:gd name="T45" fmla="*/ 0 h 3971"/>
                <a:gd name="T46" fmla="*/ 0 w 1573"/>
                <a:gd name="T47" fmla="*/ 0 h 3971"/>
                <a:gd name="T48" fmla="*/ 0 w 1573"/>
                <a:gd name="T49" fmla="*/ 0 h 3971"/>
                <a:gd name="T50" fmla="*/ 0 w 1573"/>
                <a:gd name="T51" fmla="*/ 0 h 3971"/>
                <a:gd name="T52" fmla="*/ 0 w 1573"/>
                <a:gd name="T53" fmla="*/ 0 h 3971"/>
                <a:gd name="T54" fmla="*/ 0 w 1573"/>
                <a:gd name="T55" fmla="*/ 0 h 3971"/>
                <a:gd name="T56" fmla="*/ 0 w 1573"/>
                <a:gd name="T57" fmla="*/ 0 h 3971"/>
                <a:gd name="T58" fmla="*/ 0 w 1573"/>
                <a:gd name="T59" fmla="*/ 0 h 3971"/>
                <a:gd name="T60" fmla="*/ 0 w 1573"/>
                <a:gd name="T61" fmla="*/ 0 h 3971"/>
                <a:gd name="T62" fmla="*/ 0 w 1573"/>
                <a:gd name="T63" fmla="*/ 0 h 3971"/>
                <a:gd name="T64" fmla="*/ 0 w 1573"/>
                <a:gd name="T65" fmla="*/ 0 h 3971"/>
                <a:gd name="T66" fmla="*/ 0 w 1573"/>
                <a:gd name="T67" fmla="*/ 0 h 3971"/>
                <a:gd name="T68" fmla="*/ 0 w 1573"/>
                <a:gd name="T69" fmla="*/ 0 h 3971"/>
                <a:gd name="T70" fmla="*/ 0 w 1573"/>
                <a:gd name="T71" fmla="*/ 0 h 3971"/>
                <a:gd name="T72" fmla="*/ 0 w 1573"/>
                <a:gd name="T73" fmla="*/ 0 h 3971"/>
                <a:gd name="T74" fmla="*/ 0 w 1573"/>
                <a:gd name="T75" fmla="*/ 0 h 3971"/>
                <a:gd name="T76" fmla="*/ 0 w 1573"/>
                <a:gd name="T77" fmla="*/ 0 h 3971"/>
                <a:gd name="T78" fmla="*/ 0 w 1573"/>
                <a:gd name="T79" fmla="*/ 0 h 3971"/>
                <a:gd name="T80" fmla="*/ 0 w 1573"/>
                <a:gd name="T81" fmla="*/ 0 h 3971"/>
                <a:gd name="T82" fmla="*/ 0 w 1573"/>
                <a:gd name="T83" fmla="*/ 0 h 3971"/>
                <a:gd name="T84" fmla="*/ 0 w 1573"/>
                <a:gd name="T85" fmla="*/ 0 h 3971"/>
                <a:gd name="T86" fmla="*/ 0 w 1573"/>
                <a:gd name="T87" fmla="*/ 0 h 3971"/>
                <a:gd name="T88" fmla="*/ 0 w 1573"/>
                <a:gd name="T89" fmla="*/ 0 h 3971"/>
                <a:gd name="T90" fmla="*/ 0 w 1573"/>
                <a:gd name="T91" fmla="*/ 0 h 397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73"/>
                <a:gd name="T139" fmla="*/ 0 h 3971"/>
                <a:gd name="T140" fmla="*/ 1573 w 1573"/>
                <a:gd name="T141" fmla="*/ 3971 h 397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73" h="3971">
                  <a:moveTo>
                    <a:pt x="0" y="651"/>
                  </a:moveTo>
                  <a:lnTo>
                    <a:pt x="127" y="423"/>
                  </a:lnTo>
                  <a:lnTo>
                    <a:pt x="250" y="275"/>
                  </a:lnTo>
                  <a:lnTo>
                    <a:pt x="391" y="146"/>
                  </a:lnTo>
                  <a:lnTo>
                    <a:pt x="518" y="83"/>
                  </a:lnTo>
                  <a:lnTo>
                    <a:pt x="590" y="211"/>
                  </a:lnTo>
                  <a:lnTo>
                    <a:pt x="401" y="357"/>
                  </a:lnTo>
                  <a:lnTo>
                    <a:pt x="264" y="536"/>
                  </a:lnTo>
                  <a:lnTo>
                    <a:pt x="201" y="745"/>
                  </a:lnTo>
                  <a:lnTo>
                    <a:pt x="161" y="958"/>
                  </a:lnTo>
                  <a:lnTo>
                    <a:pt x="315" y="1156"/>
                  </a:lnTo>
                  <a:lnTo>
                    <a:pt x="341" y="1285"/>
                  </a:lnTo>
                  <a:lnTo>
                    <a:pt x="415" y="1319"/>
                  </a:lnTo>
                  <a:lnTo>
                    <a:pt x="478" y="1448"/>
                  </a:lnTo>
                  <a:lnTo>
                    <a:pt x="526" y="1481"/>
                  </a:lnTo>
                  <a:lnTo>
                    <a:pt x="680" y="1465"/>
                  </a:lnTo>
                  <a:lnTo>
                    <a:pt x="803" y="1433"/>
                  </a:lnTo>
                  <a:lnTo>
                    <a:pt x="906" y="1433"/>
                  </a:lnTo>
                  <a:lnTo>
                    <a:pt x="968" y="1465"/>
                  </a:lnTo>
                  <a:lnTo>
                    <a:pt x="1021" y="1531"/>
                  </a:lnTo>
                  <a:lnTo>
                    <a:pt x="1055" y="1579"/>
                  </a:lnTo>
                  <a:lnTo>
                    <a:pt x="1095" y="1611"/>
                  </a:lnTo>
                  <a:lnTo>
                    <a:pt x="1108" y="1707"/>
                  </a:lnTo>
                  <a:lnTo>
                    <a:pt x="1047" y="2164"/>
                  </a:lnTo>
                  <a:lnTo>
                    <a:pt x="1021" y="2457"/>
                  </a:lnTo>
                  <a:lnTo>
                    <a:pt x="981" y="2587"/>
                  </a:lnTo>
                  <a:lnTo>
                    <a:pt x="854" y="2818"/>
                  </a:lnTo>
                  <a:lnTo>
                    <a:pt x="578" y="3241"/>
                  </a:lnTo>
                  <a:lnTo>
                    <a:pt x="715" y="3420"/>
                  </a:lnTo>
                  <a:lnTo>
                    <a:pt x="890" y="3595"/>
                  </a:lnTo>
                  <a:lnTo>
                    <a:pt x="1119" y="3779"/>
                  </a:lnTo>
                  <a:lnTo>
                    <a:pt x="1281" y="3872"/>
                  </a:lnTo>
                  <a:lnTo>
                    <a:pt x="1509" y="3971"/>
                  </a:lnTo>
                  <a:lnTo>
                    <a:pt x="1509" y="3923"/>
                  </a:lnTo>
                  <a:lnTo>
                    <a:pt x="1218" y="3779"/>
                  </a:lnTo>
                  <a:lnTo>
                    <a:pt x="940" y="3565"/>
                  </a:lnTo>
                  <a:lnTo>
                    <a:pt x="756" y="3352"/>
                  </a:lnTo>
                  <a:lnTo>
                    <a:pt x="665" y="3241"/>
                  </a:lnTo>
                  <a:lnTo>
                    <a:pt x="854" y="2930"/>
                  </a:lnTo>
                  <a:lnTo>
                    <a:pt x="981" y="2722"/>
                  </a:lnTo>
                  <a:lnTo>
                    <a:pt x="1055" y="2556"/>
                  </a:lnTo>
                  <a:lnTo>
                    <a:pt x="1084" y="2346"/>
                  </a:lnTo>
                  <a:lnTo>
                    <a:pt x="1144" y="1887"/>
                  </a:lnTo>
                  <a:lnTo>
                    <a:pt x="1231" y="1515"/>
                  </a:lnTo>
                  <a:lnTo>
                    <a:pt x="1358" y="1220"/>
                  </a:lnTo>
                  <a:lnTo>
                    <a:pt x="1573" y="910"/>
                  </a:lnTo>
                  <a:lnTo>
                    <a:pt x="1412" y="910"/>
                  </a:lnTo>
                  <a:lnTo>
                    <a:pt x="1257" y="942"/>
                  </a:lnTo>
                  <a:lnTo>
                    <a:pt x="1119" y="992"/>
                  </a:lnTo>
                  <a:lnTo>
                    <a:pt x="1021" y="1026"/>
                  </a:lnTo>
                  <a:lnTo>
                    <a:pt x="920" y="1026"/>
                  </a:lnTo>
                  <a:lnTo>
                    <a:pt x="883" y="1005"/>
                  </a:lnTo>
                  <a:lnTo>
                    <a:pt x="870" y="958"/>
                  </a:lnTo>
                  <a:lnTo>
                    <a:pt x="957" y="713"/>
                  </a:lnTo>
                  <a:lnTo>
                    <a:pt x="841" y="910"/>
                  </a:lnTo>
                  <a:lnTo>
                    <a:pt x="792" y="1039"/>
                  </a:lnTo>
                  <a:lnTo>
                    <a:pt x="779" y="1186"/>
                  </a:lnTo>
                  <a:lnTo>
                    <a:pt x="779" y="1319"/>
                  </a:lnTo>
                  <a:lnTo>
                    <a:pt x="756" y="1350"/>
                  </a:lnTo>
                  <a:lnTo>
                    <a:pt x="705" y="1331"/>
                  </a:lnTo>
                  <a:lnTo>
                    <a:pt x="680" y="1285"/>
                  </a:lnTo>
                  <a:lnTo>
                    <a:pt x="680" y="1142"/>
                  </a:lnTo>
                  <a:lnTo>
                    <a:pt x="705" y="942"/>
                  </a:lnTo>
                  <a:lnTo>
                    <a:pt x="779" y="764"/>
                  </a:lnTo>
                  <a:lnTo>
                    <a:pt x="870" y="633"/>
                  </a:lnTo>
                  <a:lnTo>
                    <a:pt x="968" y="584"/>
                  </a:lnTo>
                  <a:lnTo>
                    <a:pt x="1028" y="569"/>
                  </a:lnTo>
                  <a:lnTo>
                    <a:pt x="1119" y="569"/>
                  </a:lnTo>
                  <a:lnTo>
                    <a:pt x="1194" y="602"/>
                  </a:lnTo>
                  <a:lnTo>
                    <a:pt x="1207" y="617"/>
                  </a:lnTo>
                  <a:lnTo>
                    <a:pt x="1231" y="584"/>
                  </a:lnTo>
                  <a:lnTo>
                    <a:pt x="1207" y="505"/>
                  </a:lnTo>
                  <a:lnTo>
                    <a:pt x="1144" y="472"/>
                  </a:lnTo>
                  <a:lnTo>
                    <a:pt x="1055" y="472"/>
                  </a:lnTo>
                  <a:lnTo>
                    <a:pt x="930" y="505"/>
                  </a:lnTo>
                  <a:lnTo>
                    <a:pt x="830" y="602"/>
                  </a:lnTo>
                  <a:lnTo>
                    <a:pt x="743" y="700"/>
                  </a:lnTo>
                  <a:lnTo>
                    <a:pt x="665" y="846"/>
                  </a:lnTo>
                  <a:lnTo>
                    <a:pt x="640" y="929"/>
                  </a:lnTo>
                  <a:lnTo>
                    <a:pt x="578" y="879"/>
                  </a:lnTo>
                  <a:lnTo>
                    <a:pt x="478" y="780"/>
                  </a:lnTo>
                  <a:lnTo>
                    <a:pt x="362" y="584"/>
                  </a:lnTo>
                  <a:lnTo>
                    <a:pt x="401" y="472"/>
                  </a:lnTo>
                  <a:lnTo>
                    <a:pt x="489" y="376"/>
                  </a:lnTo>
                  <a:lnTo>
                    <a:pt x="680" y="244"/>
                  </a:lnTo>
                  <a:lnTo>
                    <a:pt x="578" y="0"/>
                  </a:lnTo>
                  <a:lnTo>
                    <a:pt x="489" y="0"/>
                  </a:lnTo>
                  <a:lnTo>
                    <a:pt x="315" y="129"/>
                  </a:lnTo>
                  <a:lnTo>
                    <a:pt x="175" y="275"/>
                  </a:lnTo>
                  <a:lnTo>
                    <a:pt x="90" y="376"/>
                  </a:lnTo>
                  <a:lnTo>
                    <a:pt x="0" y="554"/>
                  </a:lnTo>
                  <a:lnTo>
                    <a:pt x="0" y="651"/>
                  </a:lnTo>
                  <a:close/>
                </a:path>
              </a:pathLst>
            </a:custGeom>
            <a:solidFill>
              <a:srgbClr val="000000"/>
            </a:solidFill>
            <a:ln w="0">
              <a:solidFill>
                <a:srgbClr val="000000"/>
              </a:solidFill>
              <a:round/>
              <a:headEnd/>
              <a:tailEnd/>
            </a:ln>
          </p:spPr>
          <p:txBody>
            <a:bodyPr/>
            <a:lstStyle/>
            <a:p>
              <a:endParaRPr lang="en-US"/>
            </a:p>
          </p:txBody>
        </p:sp>
        <p:sp>
          <p:nvSpPr>
            <p:cNvPr id="51242" name="Freeform 39"/>
            <p:cNvSpPr>
              <a:spLocks/>
            </p:cNvSpPr>
            <p:nvPr/>
          </p:nvSpPr>
          <p:spPr bwMode="auto">
            <a:xfrm>
              <a:off x="2677" y="2908"/>
              <a:ext cx="271" cy="142"/>
            </a:xfrm>
            <a:custGeom>
              <a:avLst/>
              <a:gdLst>
                <a:gd name="T0" fmla="*/ 0 w 1627"/>
                <a:gd name="T1" fmla="*/ 0 h 855"/>
                <a:gd name="T2" fmla="*/ 0 w 1627"/>
                <a:gd name="T3" fmla="*/ 0 h 855"/>
                <a:gd name="T4" fmla="*/ 0 w 1627"/>
                <a:gd name="T5" fmla="*/ 0 h 855"/>
                <a:gd name="T6" fmla="*/ 0 w 1627"/>
                <a:gd name="T7" fmla="*/ 0 h 855"/>
                <a:gd name="T8" fmla="*/ 0 w 1627"/>
                <a:gd name="T9" fmla="*/ 0 h 855"/>
                <a:gd name="T10" fmla="*/ 0 w 1627"/>
                <a:gd name="T11" fmla="*/ 0 h 855"/>
                <a:gd name="T12" fmla="*/ 0 w 1627"/>
                <a:gd name="T13" fmla="*/ 0 h 855"/>
                <a:gd name="T14" fmla="*/ 0 w 1627"/>
                <a:gd name="T15" fmla="*/ 0 h 855"/>
                <a:gd name="T16" fmla="*/ 0 w 1627"/>
                <a:gd name="T17" fmla="*/ 0 h 855"/>
                <a:gd name="T18" fmla="*/ 0 w 1627"/>
                <a:gd name="T19" fmla="*/ 0 h 855"/>
                <a:gd name="T20" fmla="*/ 0 w 1627"/>
                <a:gd name="T21" fmla="*/ 0 h 855"/>
                <a:gd name="T22" fmla="*/ 0 w 1627"/>
                <a:gd name="T23" fmla="*/ 0 h 855"/>
                <a:gd name="T24" fmla="*/ 0 w 1627"/>
                <a:gd name="T25" fmla="*/ 0 h 855"/>
                <a:gd name="T26" fmla="*/ 0 w 1627"/>
                <a:gd name="T27" fmla="*/ 0 h 855"/>
                <a:gd name="T28" fmla="*/ 0 w 1627"/>
                <a:gd name="T29" fmla="*/ 0 h 855"/>
                <a:gd name="T30" fmla="*/ 0 w 1627"/>
                <a:gd name="T31" fmla="*/ 0 h 855"/>
                <a:gd name="T32" fmla="*/ 0 w 1627"/>
                <a:gd name="T33" fmla="*/ 0 h 855"/>
                <a:gd name="T34" fmla="*/ 0 w 1627"/>
                <a:gd name="T35" fmla="*/ 0 h 855"/>
                <a:gd name="T36" fmla="*/ 0 w 1627"/>
                <a:gd name="T37" fmla="*/ 0 h 855"/>
                <a:gd name="T38" fmla="*/ 0 w 1627"/>
                <a:gd name="T39" fmla="*/ 0 h 855"/>
                <a:gd name="T40" fmla="*/ 0 w 1627"/>
                <a:gd name="T41" fmla="*/ 0 h 855"/>
                <a:gd name="T42" fmla="*/ 0 w 1627"/>
                <a:gd name="T43" fmla="*/ 0 h 855"/>
                <a:gd name="T44" fmla="*/ 0 w 1627"/>
                <a:gd name="T45" fmla="*/ 0 h 855"/>
                <a:gd name="T46" fmla="*/ 0 w 1627"/>
                <a:gd name="T47" fmla="*/ 0 h 855"/>
                <a:gd name="T48" fmla="*/ 0 w 1627"/>
                <a:gd name="T49" fmla="*/ 0 h 855"/>
                <a:gd name="T50" fmla="*/ 0 w 1627"/>
                <a:gd name="T51" fmla="*/ 0 h 8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27"/>
                <a:gd name="T79" fmla="*/ 0 h 855"/>
                <a:gd name="T80" fmla="*/ 1627 w 1627"/>
                <a:gd name="T81" fmla="*/ 855 h 85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27" h="855">
                  <a:moveTo>
                    <a:pt x="38" y="211"/>
                  </a:moveTo>
                  <a:lnTo>
                    <a:pt x="190" y="364"/>
                  </a:lnTo>
                  <a:lnTo>
                    <a:pt x="413" y="487"/>
                  </a:lnTo>
                  <a:lnTo>
                    <a:pt x="611" y="578"/>
                  </a:lnTo>
                  <a:lnTo>
                    <a:pt x="1069" y="336"/>
                  </a:lnTo>
                  <a:lnTo>
                    <a:pt x="1129" y="230"/>
                  </a:lnTo>
                  <a:lnTo>
                    <a:pt x="1143" y="134"/>
                  </a:lnTo>
                  <a:lnTo>
                    <a:pt x="1167" y="29"/>
                  </a:lnTo>
                  <a:lnTo>
                    <a:pt x="1225" y="0"/>
                  </a:lnTo>
                  <a:lnTo>
                    <a:pt x="1568" y="94"/>
                  </a:lnTo>
                  <a:lnTo>
                    <a:pt x="1627" y="230"/>
                  </a:lnTo>
                  <a:lnTo>
                    <a:pt x="1436" y="122"/>
                  </a:lnTo>
                  <a:lnTo>
                    <a:pt x="1249" y="122"/>
                  </a:lnTo>
                  <a:lnTo>
                    <a:pt x="1215" y="364"/>
                  </a:lnTo>
                  <a:lnTo>
                    <a:pt x="1143" y="546"/>
                  </a:lnTo>
                  <a:lnTo>
                    <a:pt x="931" y="855"/>
                  </a:lnTo>
                  <a:lnTo>
                    <a:pt x="894" y="778"/>
                  </a:lnTo>
                  <a:lnTo>
                    <a:pt x="880" y="578"/>
                  </a:lnTo>
                  <a:lnTo>
                    <a:pt x="753" y="578"/>
                  </a:lnTo>
                  <a:lnTo>
                    <a:pt x="581" y="622"/>
                  </a:lnTo>
                  <a:lnTo>
                    <a:pt x="449" y="536"/>
                  </a:lnTo>
                  <a:lnTo>
                    <a:pt x="304" y="505"/>
                  </a:lnTo>
                  <a:lnTo>
                    <a:pt x="155" y="411"/>
                  </a:lnTo>
                  <a:lnTo>
                    <a:pt x="69" y="317"/>
                  </a:lnTo>
                  <a:lnTo>
                    <a:pt x="0" y="230"/>
                  </a:lnTo>
                  <a:lnTo>
                    <a:pt x="38" y="211"/>
                  </a:lnTo>
                  <a:close/>
                </a:path>
              </a:pathLst>
            </a:custGeom>
            <a:solidFill>
              <a:srgbClr val="000000"/>
            </a:solidFill>
            <a:ln w="0">
              <a:solidFill>
                <a:srgbClr val="000000"/>
              </a:solidFill>
              <a:round/>
              <a:headEnd/>
              <a:tailEnd/>
            </a:ln>
          </p:spPr>
          <p:txBody>
            <a:bodyPr/>
            <a:lstStyle/>
            <a:p>
              <a:endParaRPr lang="en-US"/>
            </a:p>
          </p:txBody>
        </p:sp>
        <p:sp>
          <p:nvSpPr>
            <p:cNvPr id="51243" name="Freeform 40"/>
            <p:cNvSpPr>
              <a:spLocks/>
            </p:cNvSpPr>
            <p:nvPr/>
          </p:nvSpPr>
          <p:spPr bwMode="auto">
            <a:xfrm>
              <a:off x="2810" y="2961"/>
              <a:ext cx="163" cy="610"/>
            </a:xfrm>
            <a:custGeom>
              <a:avLst/>
              <a:gdLst>
                <a:gd name="T0" fmla="*/ 0 w 976"/>
                <a:gd name="T1" fmla="*/ 0 h 3661"/>
                <a:gd name="T2" fmla="*/ 0 w 976"/>
                <a:gd name="T3" fmla="*/ 0 h 3661"/>
                <a:gd name="T4" fmla="*/ 0 w 976"/>
                <a:gd name="T5" fmla="*/ 0 h 3661"/>
                <a:gd name="T6" fmla="*/ 0 w 976"/>
                <a:gd name="T7" fmla="*/ 0 h 3661"/>
                <a:gd name="T8" fmla="*/ 0 w 976"/>
                <a:gd name="T9" fmla="*/ 0 h 3661"/>
                <a:gd name="T10" fmla="*/ 0 w 976"/>
                <a:gd name="T11" fmla="*/ 0 h 3661"/>
                <a:gd name="T12" fmla="*/ 0 w 976"/>
                <a:gd name="T13" fmla="*/ 0 h 3661"/>
                <a:gd name="T14" fmla="*/ 0 w 976"/>
                <a:gd name="T15" fmla="*/ 0 h 3661"/>
                <a:gd name="T16" fmla="*/ 0 w 976"/>
                <a:gd name="T17" fmla="*/ 0 h 3661"/>
                <a:gd name="T18" fmla="*/ 0 w 976"/>
                <a:gd name="T19" fmla="*/ 0 h 3661"/>
                <a:gd name="T20" fmla="*/ 0 w 976"/>
                <a:gd name="T21" fmla="*/ 0 h 3661"/>
                <a:gd name="T22" fmla="*/ 0 w 976"/>
                <a:gd name="T23" fmla="*/ 0 h 3661"/>
                <a:gd name="T24" fmla="*/ 0 w 976"/>
                <a:gd name="T25" fmla="*/ 0 h 3661"/>
                <a:gd name="T26" fmla="*/ 0 w 976"/>
                <a:gd name="T27" fmla="*/ 0 h 3661"/>
                <a:gd name="T28" fmla="*/ 0 w 976"/>
                <a:gd name="T29" fmla="*/ 0 h 3661"/>
                <a:gd name="T30" fmla="*/ 0 w 976"/>
                <a:gd name="T31" fmla="*/ 0 h 3661"/>
                <a:gd name="T32" fmla="*/ 0 w 976"/>
                <a:gd name="T33" fmla="*/ 0 h 3661"/>
                <a:gd name="T34" fmla="*/ 0 w 976"/>
                <a:gd name="T35" fmla="*/ 0 h 3661"/>
                <a:gd name="T36" fmla="*/ 0 w 976"/>
                <a:gd name="T37" fmla="*/ 0 h 3661"/>
                <a:gd name="T38" fmla="*/ 0 w 976"/>
                <a:gd name="T39" fmla="*/ 0 h 3661"/>
                <a:gd name="T40" fmla="*/ 0 w 976"/>
                <a:gd name="T41" fmla="*/ 0 h 3661"/>
                <a:gd name="T42" fmla="*/ 0 w 976"/>
                <a:gd name="T43" fmla="*/ 0 h 3661"/>
                <a:gd name="T44" fmla="*/ 0 w 976"/>
                <a:gd name="T45" fmla="*/ 0 h 3661"/>
                <a:gd name="T46" fmla="*/ 0 w 976"/>
                <a:gd name="T47" fmla="*/ 0 h 3661"/>
                <a:gd name="T48" fmla="*/ 0 w 976"/>
                <a:gd name="T49" fmla="*/ 0 h 3661"/>
                <a:gd name="T50" fmla="*/ 0 w 976"/>
                <a:gd name="T51" fmla="*/ 0 h 366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976"/>
                <a:gd name="T79" fmla="*/ 0 h 3661"/>
                <a:gd name="T80" fmla="*/ 976 w 976"/>
                <a:gd name="T81" fmla="*/ 3661 h 366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976" h="3661">
                  <a:moveTo>
                    <a:pt x="976" y="94"/>
                  </a:moveTo>
                  <a:lnTo>
                    <a:pt x="802" y="416"/>
                  </a:lnTo>
                  <a:lnTo>
                    <a:pt x="635" y="717"/>
                  </a:lnTo>
                  <a:lnTo>
                    <a:pt x="483" y="1116"/>
                  </a:lnTo>
                  <a:lnTo>
                    <a:pt x="328" y="1696"/>
                  </a:lnTo>
                  <a:lnTo>
                    <a:pt x="200" y="2366"/>
                  </a:lnTo>
                  <a:lnTo>
                    <a:pt x="493" y="2473"/>
                  </a:lnTo>
                  <a:lnTo>
                    <a:pt x="826" y="2549"/>
                  </a:lnTo>
                  <a:lnTo>
                    <a:pt x="885" y="2668"/>
                  </a:lnTo>
                  <a:lnTo>
                    <a:pt x="601" y="2610"/>
                  </a:lnTo>
                  <a:lnTo>
                    <a:pt x="342" y="2549"/>
                  </a:lnTo>
                  <a:lnTo>
                    <a:pt x="297" y="3537"/>
                  </a:lnTo>
                  <a:lnTo>
                    <a:pt x="93" y="3466"/>
                  </a:lnTo>
                  <a:lnTo>
                    <a:pt x="93" y="3661"/>
                  </a:lnTo>
                  <a:lnTo>
                    <a:pt x="45" y="3661"/>
                  </a:lnTo>
                  <a:lnTo>
                    <a:pt x="0" y="3582"/>
                  </a:lnTo>
                  <a:lnTo>
                    <a:pt x="0" y="2957"/>
                  </a:lnTo>
                  <a:lnTo>
                    <a:pt x="38" y="2579"/>
                  </a:lnTo>
                  <a:lnTo>
                    <a:pt x="117" y="2089"/>
                  </a:lnTo>
                  <a:lnTo>
                    <a:pt x="200" y="1678"/>
                  </a:lnTo>
                  <a:lnTo>
                    <a:pt x="328" y="1237"/>
                  </a:lnTo>
                  <a:lnTo>
                    <a:pt x="458" y="901"/>
                  </a:lnTo>
                  <a:lnTo>
                    <a:pt x="574" y="625"/>
                  </a:lnTo>
                  <a:lnTo>
                    <a:pt x="754" y="276"/>
                  </a:lnTo>
                  <a:lnTo>
                    <a:pt x="918" y="0"/>
                  </a:lnTo>
                  <a:lnTo>
                    <a:pt x="976" y="94"/>
                  </a:lnTo>
                  <a:close/>
                </a:path>
              </a:pathLst>
            </a:custGeom>
            <a:solidFill>
              <a:srgbClr val="000000"/>
            </a:solidFill>
            <a:ln w="0">
              <a:solidFill>
                <a:srgbClr val="000000"/>
              </a:solidFill>
              <a:round/>
              <a:headEnd/>
              <a:tailEnd/>
            </a:ln>
          </p:spPr>
          <p:txBody>
            <a:bodyPr/>
            <a:lstStyle/>
            <a:p>
              <a:endParaRPr lang="en-US"/>
            </a:p>
          </p:txBody>
        </p:sp>
        <p:sp>
          <p:nvSpPr>
            <p:cNvPr id="51244" name="Freeform 41"/>
            <p:cNvSpPr>
              <a:spLocks/>
            </p:cNvSpPr>
            <p:nvPr/>
          </p:nvSpPr>
          <p:spPr bwMode="auto">
            <a:xfrm>
              <a:off x="2948" y="2982"/>
              <a:ext cx="53" cy="35"/>
            </a:xfrm>
            <a:custGeom>
              <a:avLst/>
              <a:gdLst>
                <a:gd name="T0" fmla="*/ 0 w 318"/>
                <a:gd name="T1" fmla="*/ 0 h 209"/>
                <a:gd name="T2" fmla="*/ 0 w 318"/>
                <a:gd name="T3" fmla="*/ 0 h 209"/>
                <a:gd name="T4" fmla="*/ 0 w 318"/>
                <a:gd name="T5" fmla="*/ 0 h 209"/>
                <a:gd name="T6" fmla="*/ 0 w 318"/>
                <a:gd name="T7" fmla="*/ 0 h 209"/>
                <a:gd name="T8" fmla="*/ 0 w 318"/>
                <a:gd name="T9" fmla="*/ 0 h 209"/>
                <a:gd name="T10" fmla="*/ 0 60000 65536"/>
                <a:gd name="T11" fmla="*/ 0 60000 65536"/>
                <a:gd name="T12" fmla="*/ 0 60000 65536"/>
                <a:gd name="T13" fmla="*/ 0 60000 65536"/>
                <a:gd name="T14" fmla="*/ 0 60000 65536"/>
                <a:gd name="T15" fmla="*/ 0 w 318"/>
                <a:gd name="T16" fmla="*/ 0 h 209"/>
                <a:gd name="T17" fmla="*/ 318 w 318"/>
                <a:gd name="T18" fmla="*/ 209 h 209"/>
              </a:gdLst>
              <a:ahLst/>
              <a:cxnLst>
                <a:cxn ang="T10">
                  <a:pos x="T0" y="T1"/>
                </a:cxn>
                <a:cxn ang="T11">
                  <a:pos x="T2" y="T3"/>
                </a:cxn>
                <a:cxn ang="T12">
                  <a:pos x="T4" y="T5"/>
                </a:cxn>
                <a:cxn ang="T13">
                  <a:pos x="T6" y="T7"/>
                </a:cxn>
                <a:cxn ang="T14">
                  <a:pos x="T8" y="T9"/>
                </a:cxn>
              </a:cxnLst>
              <a:rect l="T15" t="T16" r="T17" b="T18"/>
              <a:pathLst>
                <a:path w="318" h="209">
                  <a:moveTo>
                    <a:pt x="9" y="209"/>
                  </a:moveTo>
                  <a:lnTo>
                    <a:pt x="318" y="29"/>
                  </a:lnTo>
                  <a:lnTo>
                    <a:pt x="282" y="0"/>
                  </a:lnTo>
                  <a:lnTo>
                    <a:pt x="0" y="166"/>
                  </a:lnTo>
                  <a:lnTo>
                    <a:pt x="9" y="209"/>
                  </a:lnTo>
                  <a:close/>
                </a:path>
              </a:pathLst>
            </a:custGeom>
            <a:solidFill>
              <a:srgbClr val="000000"/>
            </a:solidFill>
            <a:ln w="0">
              <a:solidFill>
                <a:srgbClr val="000000"/>
              </a:solidFill>
              <a:round/>
              <a:headEnd/>
              <a:tailEnd/>
            </a:ln>
          </p:spPr>
          <p:txBody>
            <a:bodyPr/>
            <a:lstStyle/>
            <a:p>
              <a:endParaRPr lang="en-US"/>
            </a:p>
          </p:txBody>
        </p:sp>
        <p:sp>
          <p:nvSpPr>
            <p:cNvPr id="51245" name="Freeform 42"/>
            <p:cNvSpPr>
              <a:spLocks/>
            </p:cNvSpPr>
            <p:nvPr/>
          </p:nvSpPr>
          <p:spPr bwMode="auto">
            <a:xfrm>
              <a:off x="2979" y="2979"/>
              <a:ext cx="80" cy="46"/>
            </a:xfrm>
            <a:custGeom>
              <a:avLst/>
              <a:gdLst>
                <a:gd name="T0" fmla="*/ 0 w 484"/>
                <a:gd name="T1" fmla="*/ 0 h 273"/>
                <a:gd name="T2" fmla="*/ 0 w 484"/>
                <a:gd name="T3" fmla="*/ 0 h 273"/>
                <a:gd name="T4" fmla="*/ 0 w 484"/>
                <a:gd name="T5" fmla="*/ 0 h 273"/>
                <a:gd name="T6" fmla="*/ 0 w 484"/>
                <a:gd name="T7" fmla="*/ 0 h 273"/>
                <a:gd name="T8" fmla="*/ 0 w 484"/>
                <a:gd name="T9" fmla="*/ 0 h 273"/>
                <a:gd name="T10" fmla="*/ 0 w 484"/>
                <a:gd name="T11" fmla="*/ 0 h 273"/>
                <a:gd name="T12" fmla="*/ 0 w 484"/>
                <a:gd name="T13" fmla="*/ 0 h 273"/>
                <a:gd name="T14" fmla="*/ 0 w 484"/>
                <a:gd name="T15" fmla="*/ 0 h 273"/>
                <a:gd name="T16" fmla="*/ 0 w 484"/>
                <a:gd name="T17" fmla="*/ 0 h 273"/>
                <a:gd name="T18" fmla="*/ 0 w 484"/>
                <a:gd name="T19" fmla="*/ 0 h 273"/>
                <a:gd name="T20" fmla="*/ 0 w 484"/>
                <a:gd name="T21" fmla="*/ 0 h 2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4"/>
                <a:gd name="T34" fmla="*/ 0 h 273"/>
                <a:gd name="T35" fmla="*/ 484 w 484"/>
                <a:gd name="T36" fmla="*/ 273 h 2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4" h="273">
                  <a:moveTo>
                    <a:pt x="0" y="109"/>
                  </a:moveTo>
                  <a:lnTo>
                    <a:pt x="59" y="245"/>
                  </a:lnTo>
                  <a:lnTo>
                    <a:pt x="186" y="245"/>
                  </a:lnTo>
                  <a:lnTo>
                    <a:pt x="273" y="273"/>
                  </a:lnTo>
                  <a:lnTo>
                    <a:pt x="484" y="60"/>
                  </a:lnTo>
                  <a:lnTo>
                    <a:pt x="404" y="0"/>
                  </a:lnTo>
                  <a:lnTo>
                    <a:pt x="262" y="212"/>
                  </a:lnTo>
                  <a:lnTo>
                    <a:pt x="203" y="195"/>
                  </a:lnTo>
                  <a:lnTo>
                    <a:pt x="96" y="195"/>
                  </a:lnTo>
                  <a:lnTo>
                    <a:pt x="48" y="78"/>
                  </a:lnTo>
                  <a:lnTo>
                    <a:pt x="0" y="109"/>
                  </a:lnTo>
                  <a:close/>
                </a:path>
              </a:pathLst>
            </a:custGeom>
            <a:solidFill>
              <a:srgbClr val="000000"/>
            </a:solidFill>
            <a:ln w="0">
              <a:solidFill>
                <a:srgbClr val="000000"/>
              </a:solidFill>
              <a:round/>
              <a:headEnd/>
              <a:tailEnd/>
            </a:ln>
          </p:spPr>
          <p:txBody>
            <a:bodyPr/>
            <a:lstStyle/>
            <a:p>
              <a:endParaRPr lang="en-US"/>
            </a:p>
          </p:txBody>
        </p:sp>
        <p:sp>
          <p:nvSpPr>
            <p:cNvPr id="51246" name="Freeform 43"/>
            <p:cNvSpPr>
              <a:spLocks/>
            </p:cNvSpPr>
            <p:nvPr/>
          </p:nvSpPr>
          <p:spPr bwMode="auto">
            <a:xfrm>
              <a:off x="2992" y="2885"/>
              <a:ext cx="446" cy="739"/>
            </a:xfrm>
            <a:custGeom>
              <a:avLst/>
              <a:gdLst>
                <a:gd name="T0" fmla="*/ 0 w 2675"/>
                <a:gd name="T1" fmla="*/ 0 h 4433"/>
                <a:gd name="T2" fmla="*/ 0 w 2675"/>
                <a:gd name="T3" fmla="*/ 0 h 4433"/>
                <a:gd name="T4" fmla="*/ 0 w 2675"/>
                <a:gd name="T5" fmla="*/ 0 h 4433"/>
                <a:gd name="T6" fmla="*/ 0 w 2675"/>
                <a:gd name="T7" fmla="*/ 0 h 4433"/>
                <a:gd name="T8" fmla="*/ 0 w 2675"/>
                <a:gd name="T9" fmla="*/ 0 h 4433"/>
                <a:gd name="T10" fmla="*/ 0 w 2675"/>
                <a:gd name="T11" fmla="*/ 0 h 4433"/>
                <a:gd name="T12" fmla="*/ 0 w 2675"/>
                <a:gd name="T13" fmla="*/ 0 h 4433"/>
                <a:gd name="T14" fmla="*/ 0 w 2675"/>
                <a:gd name="T15" fmla="*/ 0 h 4433"/>
                <a:gd name="T16" fmla="*/ 0 w 2675"/>
                <a:gd name="T17" fmla="*/ 0 h 4433"/>
                <a:gd name="T18" fmla="*/ 0 w 2675"/>
                <a:gd name="T19" fmla="*/ 0 h 4433"/>
                <a:gd name="T20" fmla="*/ 0 w 2675"/>
                <a:gd name="T21" fmla="*/ 0 h 4433"/>
                <a:gd name="T22" fmla="*/ 0 w 2675"/>
                <a:gd name="T23" fmla="*/ 0 h 4433"/>
                <a:gd name="T24" fmla="*/ 0 w 2675"/>
                <a:gd name="T25" fmla="*/ 0 h 4433"/>
                <a:gd name="T26" fmla="*/ 0 w 2675"/>
                <a:gd name="T27" fmla="*/ 0 h 4433"/>
                <a:gd name="T28" fmla="*/ 0 w 2675"/>
                <a:gd name="T29" fmla="*/ 0 h 4433"/>
                <a:gd name="T30" fmla="*/ 0 w 2675"/>
                <a:gd name="T31" fmla="*/ 0 h 4433"/>
                <a:gd name="T32" fmla="*/ 0 w 2675"/>
                <a:gd name="T33" fmla="*/ 0 h 4433"/>
                <a:gd name="T34" fmla="*/ 0 w 2675"/>
                <a:gd name="T35" fmla="*/ 0 h 4433"/>
                <a:gd name="T36" fmla="*/ 0 w 2675"/>
                <a:gd name="T37" fmla="*/ 0 h 4433"/>
                <a:gd name="T38" fmla="*/ 0 w 2675"/>
                <a:gd name="T39" fmla="*/ 0 h 4433"/>
                <a:gd name="T40" fmla="*/ 0 w 2675"/>
                <a:gd name="T41" fmla="*/ 0 h 4433"/>
                <a:gd name="T42" fmla="*/ 0 w 2675"/>
                <a:gd name="T43" fmla="*/ 0 h 4433"/>
                <a:gd name="T44" fmla="*/ 0 w 2675"/>
                <a:gd name="T45" fmla="*/ 0 h 4433"/>
                <a:gd name="T46" fmla="*/ 0 w 2675"/>
                <a:gd name="T47" fmla="*/ 0 h 4433"/>
                <a:gd name="T48" fmla="*/ 0 w 2675"/>
                <a:gd name="T49" fmla="*/ 0 h 4433"/>
                <a:gd name="T50" fmla="*/ 0 w 2675"/>
                <a:gd name="T51" fmla="*/ 0 h 4433"/>
                <a:gd name="T52" fmla="*/ 0 w 2675"/>
                <a:gd name="T53" fmla="*/ 0 h 4433"/>
                <a:gd name="T54" fmla="*/ 0 w 2675"/>
                <a:gd name="T55" fmla="*/ 0 h 4433"/>
                <a:gd name="T56" fmla="*/ 0 w 2675"/>
                <a:gd name="T57" fmla="*/ 0 h 4433"/>
                <a:gd name="T58" fmla="*/ 0 w 2675"/>
                <a:gd name="T59" fmla="*/ 0 h 4433"/>
                <a:gd name="T60" fmla="*/ 0 w 2675"/>
                <a:gd name="T61" fmla="*/ 0 h 4433"/>
                <a:gd name="T62" fmla="*/ 0 w 2675"/>
                <a:gd name="T63" fmla="*/ 0 h 4433"/>
                <a:gd name="T64" fmla="*/ 0 w 2675"/>
                <a:gd name="T65" fmla="*/ 0 h 4433"/>
                <a:gd name="T66" fmla="*/ 0 w 2675"/>
                <a:gd name="T67" fmla="*/ 0 h 4433"/>
                <a:gd name="T68" fmla="*/ 0 w 2675"/>
                <a:gd name="T69" fmla="*/ 0 h 4433"/>
                <a:gd name="T70" fmla="*/ 0 w 2675"/>
                <a:gd name="T71" fmla="*/ 0 h 4433"/>
                <a:gd name="T72" fmla="*/ 0 w 2675"/>
                <a:gd name="T73" fmla="*/ 0 h 4433"/>
                <a:gd name="T74" fmla="*/ 0 w 2675"/>
                <a:gd name="T75" fmla="*/ 0 h 4433"/>
                <a:gd name="T76" fmla="*/ 0 w 2675"/>
                <a:gd name="T77" fmla="*/ 0 h 4433"/>
                <a:gd name="T78" fmla="*/ 0 w 2675"/>
                <a:gd name="T79" fmla="*/ 0 h 4433"/>
                <a:gd name="T80" fmla="*/ 0 w 2675"/>
                <a:gd name="T81" fmla="*/ 0 h 4433"/>
                <a:gd name="T82" fmla="*/ 0 w 2675"/>
                <a:gd name="T83" fmla="*/ 0 h 4433"/>
                <a:gd name="T84" fmla="*/ 0 w 2675"/>
                <a:gd name="T85" fmla="*/ 0 h 4433"/>
                <a:gd name="T86" fmla="*/ 0 w 2675"/>
                <a:gd name="T87" fmla="*/ 0 h 4433"/>
                <a:gd name="T88" fmla="*/ 0 w 2675"/>
                <a:gd name="T89" fmla="*/ 0 h 4433"/>
                <a:gd name="T90" fmla="*/ 0 w 2675"/>
                <a:gd name="T91" fmla="*/ 0 h 4433"/>
                <a:gd name="T92" fmla="*/ 0 w 2675"/>
                <a:gd name="T93" fmla="*/ 0 h 4433"/>
                <a:gd name="T94" fmla="*/ 0 w 2675"/>
                <a:gd name="T95" fmla="*/ 0 h 4433"/>
                <a:gd name="T96" fmla="*/ 0 w 2675"/>
                <a:gd name="T97" fmla="*/ 0 h 4433"/>
                <a:gd name="T98" fmla="*/ 0 w 2675"/>
                <a:gd name="T99" fmla="*/ 0 h 4433"/>
                <a:gd name="T100" fmla="*/ 0 w 2675"/>
                <a:gd name="T101" fmla="*/ 0 h 4433"/>
                <a:gd name="T102" fmla="*/ 0 w 2675"/>
                <a:gd name="T103" fmla="*/ 0 h 4433"/>
                <a:gd name="T104" fmla="*/ 0 w 2675"/>
                <a:gd name="T105" fmla="*/ 0 h 4433"/>
                <a:gd name="T106" fmla="*/ 0 w 2675"/>
                <a:gd name="T107" fmla="*/ 0 h 4433"/>
                <a:gd name="T108" fmla="*/ 0 w 2675"/>
                <a:gd name="T109" fmla="*/ 0 h 4433"/>
                <a:gd name="T110" fmla="*/ 0 w 2675"/>
                <a:gd name="T111" fmla="*/ 0 h 443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675"/>
                <a:gd name="T169" fmla="*/ 0 h 4433"/>
                <a:gd name="T170" fmla="*/ 2675 w 2675"/>
                <a:gd name="T171" fmla="*/ 4433 h 443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675" h="4433">
                  <a:moveTo>
                    <a:pt x="344" y="562"/>
                  </a:moveTo>
                  <a:lnTo>
                    <a:pt x="473" y="652"/>
                  </a:lnTo>
                  <a:lnTo>
                    <a:pt x="663" y="945"/>
                  </a:lnTo>
                  <a:lnTo>
                    <a:pt x="1028" y="257"/>
                  </a:lnTo>
                  <a:lnTo>
                    <a:pt x="1076" y="90"/>
                  </a:lnTo>
                  <a:lnTo>
                    <a:pt x="1205" y="0"/>
                  </a:lnTo>
                  <a:lnTo>
                    <a:pt x="1087" y="346"/>
                  </a:lnTo>
                  <a:lnTo>
                    <a:pt x="1004" y="848"/>
                  </a:lnTo>
                  <a:lnTo>
                    <a:pt x="969" y="1260"/>
                  </a:lnTo>
                  <a:lnTo>
                    <a:pt x="981" y="1766"/>
                  </a:lnTo>
                  <a:lnTo>
                    <a:pt x="1038" y="2359"/>
                  </a:lnTo>
                  <a:lnTo>
                    <a:pt x="1121" y="2818"/>
                  </a:lnTo>
                  <a:lnTo>
                    <a:pt x="1274" y="3368"/>
                  </a:lnTo>
                  <a:lnTo>
                    <a:pt x="1579" y="4297"/>
                  </a:lnTo>
                  <a:lnTo>
                    <a:pt x="1825" y="4082"/>
                  </a:lnTo>
                  <a:lnTo>
                    <a:pt x="2195" y="3789"/>
                  </a:lnTo>
                  <a:lnTo>
                    <a:pt x="2437" y="3565"/>
                  </a:lnTo>
                  <a:lnTo>
                    <a:pt x="2627" y="3338"/>
                  </a:lnTo>
                  <a:lnTo>
                    <a:pt x="2675" y="3409"/>
                  </a:lnTo>
                  <a:lnTo>
                    <a:pt x="2522" y="3654"/>
                  </a:lnTo>
                  <a:lnTo>
                    <a:pt x="2255" y="3947"/>
                  </a:lnTo>
                  <a:lnTo>
                    <a:pt x="1862" y="4218"/>
                  </a:lnTo>
                  <a:lnTo>
                    <a:pt x="1532" y="4433"/>
                  </a:lnTo>
                  <a:lnTo>
                    <a:pt x="1389" y="4065"/>
                  </a:lnTo>
                  <a:lnTo>
                    <a:pt x="1229" y="4113"/>
                  </a:lnTo>
                  <a:lnTo>
                    <a:pt x="1121" y="3718"/>
                  </a:lnTo>
                  <a:lnTo>
                    <a:pt x="1028" y="3338"/>
                  </a:lnTo>
                  <a:lnTo>
                    <a:pt x="992" y="3017"/>
                  </a:lnTo>
                  <a:lnTo>
                    <a:pt x="675" y="3091"/>
                  </a:lnTo>
                  <a:lnTo>
                    <a:pt x="334" y="3153"/>
                  </a:lnTo>
                  <a:lnTo>
                    <a:pt x="0" y="3166"/>
                  </a:lnTo>
                  <a:lnTo>
                    <a:pt x="52" y="3047"/>
                  </a:lnTo>
                  <a:lnTo>
                    <a:pt x="334" y="3031"/>
                  </a:lnTo>
                  <a:lnTo>
                    <a:pt x="696" y="2968"/>
                  </a:lnTo>
                  <a:lnTo>
                    <a:pt x="1028" y="2862"/>
                  </a:lnTo>
                  <a:lnTo>
                    <a:pt x="969" y="2439"/>
                  </a:lnTo>
                  <a:lnTo>
                    <a:pt x="946" y="2210"/>
                  </a:lnTo>
                  <a:lnTo>
                    <a:pt x="783" y="2210"/>
                  </a:lnTo>
                  <a:lnTo>
                    <a:pt x="770" y="2160"/>
                  </a:lnTo>
                  <a:lnTo>
                    <a:pt x="946" y="2117"/>
                  </a:lnTo>
                  <a:lnTo>
                    <a:pt x="911" y="1748"/>
                  </a:lnTo>
                  <a:lnTo>
                    <a:pt x="899" y="1552"/>
                  </a:lnTo>
                  <a:lnTo>
                    <a:pt x="641" y="1595"/>
                  </a:lnTo>
                  <a:lnTo>
                    <a:pt x="663" y="2117"/>
                  </a:lnTo>
                  <a:lnTo>
                    <a:pt x="648" y="2117"/>
                  </a:lnTo>
                  <a:lnTo>
                    <a:pt x="588" y="1552"/>
                  </a:lnTo>
                  <a:lnTo>
                    <a:pt x="899" y="1460"/>
                  </a:lnTo>
                  <a:lnTo>
                    <a:pt x="911" y="1125"/>
                  </a:lnTo>
                  <a:lnTo>
                    <a:pt x="930" y="835"/>
                  </a:lnTo>
                  <a:lnTo>
                    <a:pt x="992" y="452"/>
                  </a:lnTo>
                  <a:lnTo>
                    <a:pt x="663" y="1108"/>
                  </a:lnTo>
                  <a:lnTo>
                    <a:pt x="545" y="868"/>
                  </a:lnTo>
                  <a:lnTo>
                    <a:pt x="450" y="728"/>
                  </a:lnTo>
                  <a:lnTo>
                    <a:pt x="368" y="671"/>
                  </a:lnTo>
                  <a:lnTo>
                    <a:pt x="312" y="652"/>
                  </a:lnTo>
                  <a:lnTo>
                    <a:pt x="344" y="562"/>
                  </a:lnTo>
                  <a:close/>
                </a:path>
              </a:pathLst>
            </a:custGeom>
            <a:solidFill>
              <a:srgbClr val="000000"/>
            </a:solidFill>
            <a:ln w="0">
              <a:solidFill>
                <a:srgbClr val="000000"/>
              </a:solidFill>
              <a:round/>
              <a:headEnd/>
              <a:tailEnd/>
            </a:ln>
          </p:spPr>
          <p:txBody>
            <a:bodyPr/>
            <a:lstStyle/>
            <a:p>
              <a:endParaRPr lang="en-US"/>
            </a:p>
          </p:txBody>
        </p:sp>
        <p:sp>
          <p:nvSpPr>
            <p:cNvPr id="51247" name="Freeform 44"/>
            <p:cNvSpPr>
              <a:spLocks/>
            </p:cNvSpPr>
            <p:nvPr/>
          </p:nvSpPr>
          <p:spPr bwMode="auto">
            <a:xfrm>
              <a:off x="2895" y="3017"/>
              <a:ext cx="135" cy="437"/>
            </a:xfrm>
            <a:custGeom>
              <a:avLst/>
              <a:gdLst>
                <a:gd name="T0" fmla="*/ 0 w 811"/>
                <a:gd name="T1" fmla="*/ 0 h 2622"/>
                <a:gd name="T2" fmla="*/ 0 w 811"/>
                <a:gd name="T3" fmla="*/ 0 h 2622"/>
                <a:gd name="T4" fmla="*/ 0 w 811"/>
                <a:gd name="T5" fmla="*/ 0 h 2622"/>
                <a:gd name="T6" fmla="*/ 0 w 811"/>
                <a:gd name="T7" fmla="*/ 0 h 2622"/>
                <a:gd name="T8" fmla="*/ 0 w 811"/>
                <a:gd name="T9" fmla="*/ 0 h 2622"/>
                <a:gd name="T10" fmla="*/ 0 w 811"/>
                <a:gd name="T11" fmla="*/ 0 h 2622"/>
                <a:gd name="T12" fmla="*/ 0 w 811"/>
                <a:gd name="T13" fmla="*/ 0 h 2622"/>
                <a:gd name="T14" fmla="*/ 0 w 811"/>
                <a:gd name="T15" fmla="*/ 0 h 2622"/>
                <a:gd name="T16" fmla="*/ 0 w 811"/>
                <a:gd name="T17" fmla="*/ 0 h 2622"/>
                <a:gd name="T18" fmla="*/ 0 w 811"/>
                <a:gd name="T19" fmla="*/ 0 h 2622"/>
                <a:gd name="T20" fmla="*/ 0 w 811"/>
                <a:gd name="T21" fmla="*/ 0 h 2622"/>
                <a:gd name="T22" fmla="*/ 0 w 811"/>
                <a:gd name="T23" fmla="*/ 0 h 2622"/>
                <a:gd name="T24" fmla="*/ 0 w 811"/>
                <a:gd name="T25" fmla="*/ 0 h 2622"/>
                <a:gd name="T26" fmla="*/ 0 w 811"/>
                <a:gd name="T27" fmla="*/ 0 h 2622"/>
                <a:gd name="T28" fmla="*/ 0 w 811"/>
                <a:gd name="T29" fmla="*/ 0 h 2622"/>
                <a:gd name="T30" fmla="*/ 0 w 811"/>
                <a:gd name="T31" fmla="*/ 0 h 2622"/>
                <a:gd name="T32" fmla="*/ 0 w 811"/>
                <a:gd name="T33" fmla="*/ 0 h 2622"/>
                <a:gd name="T34" fmla="*/ 0 w 811"/>
                <a:gd name="T35" fmla="*/ 0 h 2622"/>
                <a:gd name="T36" fmla="*/ 0 w 811"/>
                <a:gd name="T37" fmla="*/ 0 h 2622"/>
                <a:gd name="T38" fmla="*/ 0 w 811"/>
                <a:gd name="T39" fmla="*/ 0 h 2622"/>
                <a:gd name="T40" fmla="*/ 0 w 811"/>
                <a:gd name="T41" fmla="*/ 0 h 2622"/>
                <a:gd name="T42" fmla="*/ 0 w 811"/>
                <a:gd name="T43" fmla="*/ 0 h 2622"/>
                <a:gd name="T44" fmla="*/ 0 w 811"/>
                <a:gd name="T45" fmla="*/ 0 h 2622"/>
                <a:gd name="T46" fmla="*/ 0 w 811"/>
                <a:gd name="T47" fmla="*/ 0 h 2622"/>
                <a:gd name="T48" fmla="*/ 0 w 811"/>
                <a:gd name="T49" fmla="*/ 0 h 2622"/>
                <a:gd name="T50" fmla="*/ 0 w 811"/>
                <a:gd name="T51" fmla="*/ 0 h 2622"/>
                <a:gd name="T52" fmla="*/ 0 w 811"/>
                <a:gd name="T53" fmla="*/ 0 h 26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11"/>
                <a:gd name="T82" fmla="*/ 0 h 2622"/>
                <a:gd name="T83" fmla="*/ 811 w 811"/>
                <a:gd name="T84" fmla="*/ 2622 h 262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11" h="2622">
                  <a:moveTo>
                    <a:pt x="565" y="0"/>
                  </a:moveTo>
                  <a:lnTo>
                    <a:pt x="426" y="261"/>
                  </a:lnTo>
                  <a:lnTo>
                    <a:pt x="248" y="691"/>
                  </a:lnTo>
                  <a:lnTo>
                    <a:pt x="143" y="1055"/>
                  </a:lnTo>
                  <a:lnTo>
                    <a:pt x="60" y="1478"/>
                  </a:lnTo>
                  <a:lnTo>
                    <a:pt x="0" y="1817"/>
                  </a:lnTo>
                  <a:lnTo>
                    <a:pt x="530" y="2622"/>
                  </a:lnTo>
                  <a:lnTo>
                    <a:pt x="811" y="1924"/>
                  </a:lnTo>
                  <a:lnTo>
                    <a:pt x="716" y="1541"/>
                  </a:lnTo>
                  <a:lnTo>
                    <a:pt x="681" y="1205"/>
                  </a:lnTo>
                  <a:lnTo>
                    <a:pt x="673" y="796"/>
                  </a:lnTo>
                  <a:lnTo>
                    <a:pt x="692" y="431"/>
                  </a:lnTo>
                  <a:lnTo>
                    <a:pt x="743" y="218"/>
                  </a:lnTo>
                  <a:lnTo>
                    <a:pt x="779" y="20"/>
                  </a:lnTo>
                  <a:lnTo>
                    <a:pt x="743" y="20"/>
                  </a:lnTo>
                  <a:lnTo>
                    <a:pt x="648" y="368"/>
                  </a:lnTo>
                  <a:lnTo>
                    <a:pt x="624" y="736"/>
                  </a:lnTo>
                  <a:lnTo>
                    <a:pt x="624" y="1134"/>
                  </a:lnTo>
                  <a:lnTo>
                    <a:pt x="661" y="1497"/>
                  </a:lnTo>
                  <a:lnTo>
                    <a:pt x="743" y="1924"/>
                  </a:lnTo>
                  <a:lnTo>
                    <a:pt x="518" y="2472"/>
                  </a:lnTo>
                  <a:lnTo>
                    <a:pt x="80" y="1769"/>
                  </a:lnTo>
                  <a:lnTo>
                    <a:pt x="202" y="1101"/>
                  </a:lnTo>
                  <a:lnTo>
                    <a:pt x="296" y="721"/>
                  </a:lnTo>
                  <a:lnTo>
                    <a:pt x="450" y="353"/>
                  </a:lnTo>
                  <a:lnTo>
                    <a:pt x="602" y="20"/>
                  </a:lnTo>
                  <a:lnTo>
                    <a:pt x="565" y="0"/>
                  </a:lnTo>
                  <a:close/>
                </a:path>
              </a:pathLst>
            </a:custGeom>
            <a:solidFill>
              <a:srgbClr val="000000"/>
            </a:solidFill>
            <a:ln w="0">
              <a:solidFill>
                <a:srgbClr val="000000"/>
              </a:solidFill>
              <a:round/>
              <a:headEnd/>
              <a:tailEnd/>
            </a:ln>
          </p:spPr>
          <p:txBody>
            <a:bodyPr/>
            <a:lstStyle/>
            <a:p>
              <a:endParaRPr lang="en-US"/>
            </a:p>
          </p:txBody>
        </p:sp>
        <p:sp>
          <p:nvSpPr>
            <p:cNvPr id="51248" name="Freeform 45"/>
            <p:cNvSpPr>
              <a:spLocks/>
            </p:cNvSpPr>
            <p:nvPr/>
          </p:nvSpPr>
          <p:spPr bwMode="auto">
            <a:xfrm>
              <a:off x="3279" y="2880"/>
              <a:ext cx="290" cy="581"/>
            </a:xfrm>
            <a:custGeom>
              <a:avLst/>
              <a:gdLst>
                <a:gd name="T0" fmla="*/ 0 w 1740"/>
                <a:gd name="T1" fmla="*/ 0 h 3487"/>
                <a:gd name="T2" fmla="*/ 0 w 1740"/>
                <a:gd name="T3" fmla="*/ 0 h 3487"/>
                <a:gd name="T4" fmla="*/ 0 w 1740"/>
                <a:gd name="T5" fmla="*/ 0 h 3487"/>
                <a:gd name="T6" fmla="*/ 0 w 1740"/>
                <a:gd name="T7" fmla="*/ 0 h 3487"/>
                <a:gd name="T8" fmla="*/ 0 w 1740"/>
                <a:gd name="T9" fmla="*/ 0 h 3487"/>
                <a:gd name="T10" fmla="*/ 0 w 1740"/>
                <a:gd name="T11" fmla="*/ 0 h 3487"/>
                <a:gd name="T12" fmla="*/ 0 w 1740"/>
                <a:gd name="T13" fmla="*/ 0 h 3487"/>
                <a:gd name="T14" fmla="*/ 0 w 1740"/>
                <a:gd name="T15" fmla="*/ 0 h 3487"/>
                <a:gd name="T16" fmla="*/ 0 w 1740"/>
                <a:gd name="T17" fmla="*/ 0 h 3487"/>
                <a:gd name="T18" fmla="*/ 0 w 1740"/>
                <a:gd name="T19" fmla="*/ 0 h 3487"/>
                <a:gd name="T20" fmla="*/ 0 w 1740"/>
                <a:gd name="T21" fmla="*/ 0 h 3487"/>
                <a:gd name="T22" fmla="*/ 0 w 1740"/>
                <a:gd name="T23" fmla="*/ 0 h 3487"/>
                <a:gd name="T24" fmla="*/ 0 w 1740"/>
                <a:gd name="T25" fmla="*/ 0 h 3487"/>
                <a:gd name="T26" fmla="*/ 0 w 1740"/>
                <a:gd name="T27" fmla="*/ 0 h 3487"/>
                <a:gd name="T28" fmla="*/ 0 w 1740"/>
                <a:gd name="T29" fmla="*/ 0 h 3487"/>
                <a:gd name="T30" fmla="*/ 0 w 1740"/>
                <a:gd name="T31" fmla="*/ 0 h 3487"/>
                <a:gd name="T32" fmla="*/ 0 w 1740"/>
                <a:gd name="T33" fmla="*/ 0 h 3487"/>
                <a:gd name="T34" fmla="*/ 0 w 1740"/>
                <a:gd name="T35" fmla="*/ 0 h 3487"/>
                <a:gd name="T36" fmla="*/ 0 w 1740"/>
                <a:gd name="T37" fmla="*/ 0 h 3487"/>
                <a:gd name="T38" fmla="*/ 0 w 1740"/>
                <a:gd name="T39" fmla="*/ 0 h 3487"/>
                <a:gd name="T40" fmla="*/ 0 w 1740"/>
                <a:gd name="T41" fmla="*/ 0 h 3487"/>
                <a:gd name="T42" fmla="*/ 0 w 1740"/>
                <a:gd name="T43" fmla="*/ 0 h 3487"/>
                <a:gd name="T44" fmla="*/ 0 w 1740"/>
                <a:gd name="T45" fmla="*/ 0 h 3487"/>
                <a:gd name="T46" fmla="*/ 0 w 1740"/>
                <a:gd name="T47" fmla="*/ 0 h 3487"/>
                <a:gd name="T48" fmla="*/ 0 w 1740"/>
                <a:gd name="T49" fmla="*/ 0 h 3487"/>
                <a:gd name="T50" fmla="*/ 0 w 1740"/>
                <a:gd name="T51" fmla="*/ 0 h 3487"/>
                <a:gd name="T52" fmla="*/ 0 w 1740"/>
                <a:gd name="T53" fmla="*/ 0 h 3487"/>
                <a:gd name="T54" fmla="*/ 0 w 1740"/>
                <a:gd name="T55" fmla="*/ 0 h 3487"/>
                <a:gd name="T56" fmla="*/ 0 w 1740"/>
                <a:gd name="T57" fmla="*/ 0 h 3487"/>
                <a:gd name="T58" fmla="*/ 0 w 1740"/>
                <a:gd name="T59" fmla="*/ 0 h 3487"/>
                <a:gd name="T60" fmla="*/ 0 w 1740"/>
                <a:gd name="T61" fmla="*/ 0 h 3487"/>
                <a:gd name="T62" fmla="*/ 0 w 1740"/>
                <a:gd name="T63" fmla="*/ 0 h 3487"/>
                <a:gd name="T64" fmla="*/ 0 w 1740"/>
                <a:gd name="T65" fmla="*/ 0 h 3487"/>
                <a:gd name="T66" fmla="*/ 0 w 1740"/>
                <a:gd name="T67" fmla="*/ 0 h 3487"/>
                <a:gd name="T68" fmla="*/ 0 w 1740"/>
                <a:gd name="T69" fmla="*/ 0 h 3487"/>
                <a:gd name="T70" fmla="*/ 0 w 1740"/>
                <a:gd name="T71" fmla="*/ 0 h 3487"/>
                <a:gd name="T72" fmla="*/ 0 w 1740"/>
                <a:gd name="T73" fmla="*/ 0 h 3487"/>
                <a:gd name="T74" fmla="*/ 0 w 1740"/>
                <a:gd name="T75" fmla="*/ 0 h 3487"/>
                <a:gd name="T76" fmla="*/ 0 w 1740"/>
                <a:gd name="T77" fmla="*/ 0 h 3487"/>
                <a:gd name="T78" fmla="*/ 0 w 1740"/>
                <a:gd name="T79" fmla="*/ 0 h 3487"/>
                <a:gd name="T80" fmla="*/ 0 w 1740"/>
                <a:gd name="T81" fmla="*/ 0 h 3487"/>
                <a:gd name="T82" fmla="*/ 0 w 1740"/>
                <a:gd name="T83" fmla="*/ 0 h 3487"/>
                <a:gd name="T84" fmla="*/ 0 w 1740"/>
                <a:gd name="T85" fmla="*/ 0 h 3487"/>
                <a:gd name="T86" fmla="*/ 0 w 1740"/>
                <a:gd name="T87" fmla="*/ 0 h 3487"/>
                <a:gd name="T88" fmla="*/ 0 w 1740"/>
                <a:gd name="T89" fmla="*/ 0 h 34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740"/>
                <a:gd name="T136" fmla="*/ 0 h 3487"/>
                <a:gd name="T137" fmla="*/ 1740 w 1740"/>
                <a:gd name="T138" fmla="*/ 3487 h 34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740" h="3487">
                  <a:moveTo>
                    <a:pt x="964" y="3428"/>
                  </a:moveTo>
                  <a:lnTo>
                    <a:pt x="755" y="3094"/>
                  </a:lnTo>
                  <a:lnTo>
                    <a:pt x="552" y="2728"/>
                  </a:lnTo>
                  <a:lnTo>
                    <a:pt x="364" y="2331"/>
                  </a:lnTo>
                  <a:lnTo>
                    <a:pt x="284" y="2070"/>
                  </a:lnTo>
                  <a:lnTo>
                    <a:pt x="268" y="1828"/>
                  </a:lnTo>
                  <a:lnTo>
                    <a:pt x="308" y="1080"/>
                  </a:lnTo>
                  <a:lnTo>
                    <a:pt x="544" y="1037"/>
                  </a:lnTo>
                  <a:lnTo>
                    <a:pt x="800" y="912"/>
                  </a:lnTo>
                  <a:lnTo>
                    <a:pt x="1403" y="594"/>
                  </a:lnTo>
                  <a:lnTo>
                    <a:pt x="1652" y="442"/>
                  </a:lnTo>
                  <a:lnTo>
                    <a:pt x="1611" y="378"/>
                  </a:lnTo>
                  <a:lnTo>
                    <a:pt x="1740" y="241"/>
                  </a:lnTo>
                  <a:lnTo>
                    <a:pt x="1720" y="213"/>
                  </a:lnTo>
                  <a:lnTo>
                    <a:pt x="1578" y="320"/>
                  </a:lnTo>
                  <a:lnTo>
                    <a:pt x="1460" y="106"/>
                  </a:lnTo>
                  <a:lnTo>
                    <a:pt x="858" y="427"/>
                  </a:lnTo>
                  <a:lnTo>
                    <a:pt x="552" y="531"/>
                  </a:lnTo>
                  <a:lnTo>
                    <a:pt x="552" y="261"/>
                  </a:lnTo>
                  <a:lnTo>
                    <a:pt x="636" y="0"/>
                  </a:lnTo>
                  <a:lnTo>
                    <a:pt x="568" y="0"/>
                  </a:lnTo>
                  <a:lnTo>
                    <a:pt x="473" y="122"/>
                  </a:lnTo>
                  <a:lnTo>
                    <a:pt x="364" y="167"/>
                  </a:lnTo>
                  <a:lnTo>
                    <a:pt x="308" y="167"/>
                  </a:lnTo>
                  <a:lnTo>
                    <a:pt x="235" y="135"/>
                  </a:lnTo>
                  <a:lnTo>
                    <a:pt x="200" y="196"/>
                  </a:lnTo>
                  <a:lnTo>
                    <a:pt x="295" y="241"/>
                  </a:lnTo>
                  <a:lnTo>
                    <a:pt x="400" y="261"/>
                  </a:lnTo>
                  <a:lnTo>
                    <a:pt x="490" y="261"/>
                  </a:lnTo>
                  <a:lnTo>
                    <a:pt x="490" y="684"/>
                  </a:lnTo>
                  <a:lnTo>
                    <a:pt x="544" y="930"/>
                  </a:lnTo>
                  <a:lnTo>
                    <a:pt x="422" y="977"/>
                  </a:lnTo>
                  <a:lnTo>
                    <a:pt x="376" y="806"/>
                  </a:lnTo>
                  <a:lnTo>
                    <a:pt x="70" y="610"/>
                  </a:lnTo>
                  <a:lnTo>
                    <a:pt x="34" y="547"/>
                  </a:lnTo>
                  <a:lnTo>
                    <a:pt x="0" y="1022"/>
                  </a:lnTo>
                  <a:lnTo>
                    <a:pt x="34" y="1187"/>
                  </a:lnTo>
                  <a:lnTo>
                    <a:pt x="200" y="1385"/>
                  </a:lnTo>
                  <a:lnTo>
                    <a:pt x="210" y="1953"/>
                  </a:lnTo>
                  <a:lnTo>
                    <a:pt x="259" y="2180"/>
                  </a:lnTo>
                  <a:lnTo>
                    <a:pt x="352" y="2453"/>
                  </a:lnTo>
                  <a:lnTo>
                    <a:pt x="507" y="2771"/>
                  </a:lnTo>
                  <a:lnTo>
                    <a:pt x="708" y="3152"/>
                  </a:lnTo>
                  <a:lnTo>
                    <a:pt x="929" y="3487"/>
                  </a:lnTo>
                  <a:lnTo>
                    <a:pt x="964" y="3428"/>
                  </a:lnTo>
                  <a:close/>
                </a:path>
              </a:pathLst>
            </a:custGeom>
            <a:solidFill>
              <a:srgbClr val="000000"/>
            </a:solidFill>
            <a:ln w="0">
              <a:solidFill>
                <a:srgbClr val="000000"/>
              </a:solidFill>
              <a:round/>
              <a:headEnd/>
              <a:tailEnd/>
            </a:ln>
          </p:spPr>
          <p:txBody>
            <a:bodyPr/>
            <a:lstStyle/>
            <a:p>
              <a:endParaRPr lang="en-US"/>
            </a:p>
          </p:txBody>
        </p:sp>
        <p:sp>
          <p:nvSpPr>
            <p:cNvPr id="51249" name="Freeform 46"/>
            <p:cNvSpPr>
              <a:spLocks/>
            </p:cNvSpPr>
            <p:nvPr/>
          </p:nvSpPr>
          <p:spPr bwMode="auto">
            <a:xfrm>
              <a:off x="3189" y="2855"/>
              <a:ext cx="147" cy="193"/>
            </a:xfrm>
            <a:custGeom>
              <a:avLst/>
              <a:gdLst>
                <a:gd name="T0" fmla="*/ 0 w 880"/>
                <a:gd name="T1" fmla="*/ 0 h 1157"/>
                <a:gd name="T2" fmla="*/ 0 w 880"/>
                <a:gd name="T3" fmla="*/ 0 h 1157"/>
                <a:gd name="T4" fmla="*/ 0 w 880"/>
                <a:gd name="T5" fmla="*/ 0 h 1157"/>
                <a:gd name="T6" fmla="*/ 0 w 880"/>
                <a:gd name="T7" fmla="*/ 0 h 1157"/>
                <a:gd name="T8" fmla="*/ 0 w 880"/>
                <a:gd name="T9" fmla="*/ 0 h 1157"/>
                <a:gd name="T10" fmla="*/ 0 w 880"/>
                <a:gd name="T11" fmla="*/ 0 h 1157"/>
                <a:gd name="T12" fmla="*/ 0 w 880"/>
                <a:gd name="T13" fmla="*/ 0 h 1157"/>
                <a:gd name="T14" fmla="*/ 0 w 880"/>
                <a:gd name="T15" fmla="*/ 0 h 1157"/>
                <a:gd name="T16" fmla="*/ 0 w 880"/>
                <a:gd name="T17" fmla="*/ 0 h 1157"/>
                <a:gd name="T18" fmla="*/ 0 w 880"/>
                <a:gd name="T19" fmla="*/ 0 h 1157"/>
                <a:gd name="T20" fmla="*/ 0 w 880"/>
                <a:gd name="T21" fmla="*/ 0 h 1157"/>
                <a:gd name="T22" fmla="*/ 0 w 880"/>
                <a:gd name="T23" fmla="*/ 0 h 1157"/>
                <a:gd name="T24" fmla="*/ 0 w 880"/>
                <a:gd name="T25" fmla="*/ 0 h 1157"/>
                <a:gd name="T26" fmla="*/ 0 w 880"/>
                <a:gd name="T27" fmla="*/ 0 h 1157"/>
                <a:gd name="T28" fmla="*/ 0 w 880"/>
                <a:gd name="T29" fmla="*/ 0 h 1157"/>
                <a:gd name="T30" fmla="*/ 0 w 880"/>
                <a:gd name="T31" fmla="*/ 0 h 1157"/>
                <a:gd name="T32" fmla="*/ 0 w 880"/>
                <a:gd name="T33" fmla="*/ 0 h 1157"/>
                <a:gd name="T34" fmla="*/ 0 w 880"/>
                <a:gd name="T35" fmla="*/ 0 h 1157"/>
                <a:gd name="T36" fmla="*/ 0 w 880"/>
                <a:gd name="T37" fmla="*/ 0 h 1157"/>
                <a:gd name="T38" fmla="*/ 0 w 880"/>
                <a:gd name="T39" fmla="*/ 0 h 115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80"/>
                <a:gd name="T61" fmla="*/ 0 h 1157"/>
                <a:gd name="T62" fmla="*/ 880 w 880"/>
                <a:gd name="T63" fmla="*/ 1157 h 115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80" h="1157">
                  <a:moveTo>
                    <a:pt x="69" y="135"/>
                  </a:moveTo>
                  <a:lnTo>
                    <a:pt x="150" y="135"/>
                  </a:lnTo>
                  <a:lnTo>
                    <a:pt x="290" y="103"/>
                  </a:lnTo>
                  <a:lnTo>
                    <a:pt x="552" y="0"/>
                  </a:lnTo>
                  <a:lnTo>
                    <a:pt x="634" y="0"/>
                  </a:lnTo>
                  <a:lnTo>
                    <a:pt x="880" y="382"/>
                  </a:lnTo>
                  <a:lnTo>
                    <a:pt x="750" y="412"/>
                  </a:lnTo>
                  <a:lnTo>
                    <a:pt x="634" y="607"/>
                  </a:lnTo>
                  <a:lnTo>
                    <a:pt x="574" y="790"/>
                  </a:lnTo>
                  <a:lnTo>
                    <a:pt x="540" y="1157"/>
                  </a:lnTo>
                  <a:lnTo>
                    <a:pt x="412" y="1051"/>
                  </a:lnTo>
                  <a:lnTo>
                    <a:pt x="350" y="911"/>
                  </a:lnTo>
                  <a:lnTo>
                    <a:pt x="341" y="729"/>
                  </a:lnTo>
                  <a:lnTo>
                    <a:pt x="385" y="500"/>
                  </a:lnTo>
                  <a:lnTo>
                    <a:pt x="552" y="103"/>
                  </a:lnTo>
                  <a:lnTo>
                    <a:pt x="290" y="194"/>
                  </a:lnTo>
                  <a:lnTo>
                    <a:pt x="174" y="227"/>
                  </a:lnTo>
                  <a:lnTo>
                    <a:pt x="69" y="227"/>
                  </a:lnTo>
                  <a:lnTo>
                    <a:pt x="0" y="212"/>
                  </a:lnTo>
                  <a:lnTo>
                    <a:pt x="69" y="135"/>
                  </a:lnTo>
                  <a:close/>
                </a:path>
              </a:pathLst>
            </a:custGeom>
            <a:solidFill>
              <a:srgbClr val="000000"/>
            </a:solidFill>
            <a:ln w="0">
              <a:solidFill>
                <a:srgbClr val="000000"/>
              </a:solidFill>
              <a:round/>
              <a:headEnd/>
              <a:tailEnd/>
            </a:ln>
          </p:spPr>
          <p:txBody>
            <a:bodyPr/>
            <a:lstStyle/>
            <a:p>
              <a:endParaRPr lang="en-US"/>
            </a:p>
          </p:txBody>
        </p:sp>
        <p:sp>
          <p:nvSpPr>
            <p:cNvPr id="51250" name="Freeform 47"/>
            <p:cNvSpPr>
              <a:spLocks/>
            </p:cNvSpPr>
            <p:nvPr/>
          </p:nvSpPr>
          <p:spPr bwMode="auto">
            <a:xfrm>
              <a:off x="3332" y="2919"/>
              <a:ext cx="14" cy="108"/>
            </a:xfrm>
            <a:custGeom>
              <a:avLst/>
              <a:gdLst>
                <a:gd name="T0" fmla="*/ 0 w 84"/>
                <a:gd name="T1" fmla="*/ 0 h 649"/>
                <a:gd name="T2" fmla="*/ 0 w 84"/>
                <a:gd name="T3" fmla="*/ 0 h 649"/>
                <a:gd name="T4" fmla="*/ 0 w 84"/>
                <a:gd name="T5" fmla="*/ 0 h 649"/>
                <a:gd name="T6" fmla="*/ 0 w 84"/>
                <a:gd name="T7" fmla="*/ 0 h 649"/>
                <a:gd name="T8" fmla="*/ 0 w 84"/>
                <a:gd name="T9" fmla="*/ 0 h 649"/>
                <a:gd name="T10" fmla="*/ 0 w 84"/>
                <a:gd name="T11" fmla="*/ 0 h 649"/>
                <a:gd name="T12" fmla="*/ 0 w 84"/>
                <a:gd name="T13" fmla="*/ 0 h 649"/>
                <a:gd name="T14" fmla="*/ 0 w 84"/>
                <a:gd name="T15" fmla="*/ 0 h 649"/>
                <a:gd name="T16" fmla="*/ 0 w 84"/>
                <a:gd name="T17" fmla="*/ 0 h 649"/>
                <a:gd name="T18" fmla="*/ 0 w 84"/>
                <a:gd name="T19" fmla="*/ 0 h 6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
                <a:gd name="T31" fmla="*/ 0 h 649"/>
                <a:gd name="T32" fmla="*/ 84 w 84"/>
                <a:gd name="T33" fmla="*/ 649 h 6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 h="649">
                  <a:moveTo>
                    <a:pt x="71" y="588"/>
                  </a:moveTo>
                  <a:lnTo>
                    <a:pt x="60" y="453"/>
                  </a:lnTo>
                  <a:lnTo>
                    <a:pt x="60" y="241"/>
                  </a:lnTo>
                  <a:lnTo>
                    <a:pt x="84" y="0"/>
                  </a:lnTo>
                  <a:lnTo>
                    <a:pt x="48" y="0"/>
                  </a:lnTo>
                  <a:lnTo>
                    <a:pt x="12" y="118"/>
                  </a:lnTo>
                  <a:lnTo>
                    <a:pt x="0" y="300"/>
                  </a:lnTo>
                  <a:lnTo>
                    <a:pt x="0" y="472"/>
                  </a:lnTo>
                  <a:lnTo>
                    <a:pt x="12" y="649"/>
                  </a:lnTo>
                  <a:lnTo>
                    <a:pt x="71" y="588"/>
                  </a:lnTo>
                  <a:close/>
                </a:path>
              </a:pathLst>
            </a:custGeom>
            <a:solidFill>
              <a:srgbClr val="000000"/>
            </a:solidFill>
            <a:ln w="0">
              <a:solidFill>
                <a:srgbClr val="000000"/>
              </a:solidFill>
              <a:round/>
              <a:headEnd/>
              <a:tailEnd/>
            </a:ln>
          </p:spPr>
          <p:txBody>
            <a:bodyPr/>
            <a:lstStyle/>
            <a:p>
              <a:endParaRPr lang="en-US"/>
            </a:p>
          </p:txBody>
        </p:sp>
        <p:sp>
          <p:nvSpPr>
            <p:cNvPr id="51251" name="Freeform 48"/>
            <p:cNvSpPr>
              <a:spLocks/>
            </p:cNvSpPr>
            <p:nvPr/>
          </p:nvSpPr>
          <p:spPr bwMode="auto">
            <a:xfrm>
              <a:off x="3379" y="2632"/>
              <a:ext cx="239" cy="283"/>
            </a:xfrm>
            <a:custGeom>
              <a:avLst/>
              <a:gdLst>
                <a:gd name="T0" fmla="*/ 0 w 1431"/>
                <a:gd name="T1" fmla="*/ 0 h 1698"/>
                <a:gd name="T2" fmla="*/ 0 w 1431"/>
                <a:gd name="T3" fmla="*/ 0 h 1698"/>
                <a:gd name="T4" fmla="*/ 0 w 1431"/>
                <a:gd name="T5" fmla="*/ 0 h 1698"/>
                <a:gd name="T6" fmla="*/ 0 w 1431"/>
                <a:gd name="T7" fmla="*/ 0 h 1698"/>
                <a:gd name="T8" fmla="*/ 0 w 1431"/>
                <a:gd name="T9" fmla="*/ 0 h 1698"/>
                <a:gd name="T10" fmla="*/ 0 w 1431"/>
                <a:gd name="T11" fmla="*/ 0 h 1698"/>
                <a:gd name="T12" fmla="*/ 0 w 1431"/>
                <a:gd name="T13" fmla="*/ 0 h 1698"/>
                <a:gd name="T14" fmla="*/ 0 w 1431"/>
                <a:gd name="T15" fmla="*/ 0 h 1698"/>
                <a:gd name="T16" fmla="*/ 0 w 1431"/>
                <a:gd name="T17" fmla="*/ 0 h 1698"/>
                <a:gd name="T18" fmla="*/ 0 w 1431"/>
                <a:gd name="T19" fmla="*/ 0 h 1698"/>
                <a:gd name="T20" fmla="*/ 0 w 1431"/>
                <a:gd name="T21" fmla="*/ 0 h 1698"/>
                <a:gd name="T22" fmla="*/ 0 w 1431"/>
                <a:gd name="T23" fmla="*/ 0 h 1698"/>
                <a:gd name="T24" fmla="*/ 0 w 1431"/>
                <a:gd name="T25" fmla="*/ 0 h 1698"/>
                <a:gd name="T26" fmla="*/ 0 w 1431"/>
                <a:gd name="T27" fmla="*/ 0 h 1698"/>
                <a:gd name="T28" fmla="*/ 0 w 1431"/>
                <a:gd name="T29" fmla="*/ 0 h 1698"/>
                <a:gd name="T30" fmla="*/ 0 w 1431"/>
                <a:gd name="T31" fmla="*/ 0 h 1698"/>
                <a:gd name="T32" fmla="*/ 0 w 1431"/>
                <a:gd name="T33" fmla="*/ 0 h 1698"/>
                <a:gd name="T34" fmla="*/ 0 w 1431"/>
                <a:gd name="T35" fmla="*/ 0 h 1698"/>
                <a:gd name="T36" fmla="*/ 0 w 1431"/>
                <a:gd name="T37" fmla="*/ 0 h 1698"/>
                <a:gd name="T38" fmla="*/ 0 w 1431"/>
                <a:gd name="T39" fmla="*/ 0 h 1698"/>
                <a:gd name="T40" fmla="*/ 0 w 1431"/>
                <a:gd name="T41" fmla="*/ 0 h 1698"/>
                <a:gd name="T42" fmla="*/ 0 w 1431"/>
                <a:gd name="T43" fmla="*/ 0 h 1698"/>
                <a:gd name="T44" fmla="*/ 0 w 1431"/>
                <a:gd name="T45" fmla="*/ 0 h 1698"/>
                <a:gd name="T46" fmla="*/ 0 w 1431"/>
                <a:gd name="T47" fmla="*/ 0 h 1698"/>
                <a:gd name="T48" fmla="*/ 0 w 1431"/>
                <a:gd name="T49" fmla="*/ 0 h 1698"/>
                <a:gd name="T50" fmla="*/ 0 w 1431"/>
                <a:gd name="T51" fmla="*/ 0 h 1698"/>
                <a:gd name="T52" fmla="*/ 0 w 1431"/>
                <a:gd name="T53" fmla="*/ 0 h 1698"/>
                <a:gd name="T54" fmla="*/ 0 w 1431"/>
                <a:gd name="T55" fmla="*/ 0 h 1698"/>
                <a:gd name="T56" fmla="*/ 0 w 1431"/>
                <a:gd name="T57" fmla="*/ 0 h 1698"/>
                <a:gd name="T58" fmla="*/ 0 w 1431"/>
                <a:gd name="T59" fmla="*/ 0 h 1698"/>
                <a:gd name="T60" fmla="*/ 0 w 1431"/>
                <a:gd name="T61" fmla="*/ 0 h 1698"/>
                <a:gd name="T62" fmla="*/ 0 w 1431"/>
                <a:gd name="T63" fmla="*/ 0 h 1698"/>
                <a:gd name="T64" fmla="*/ 0 w 1431"/>
                <a:gd name="T65" fmla="*/ 0 h 1698"/>
                <a:gd name="T66" fmla="*/ 0 w 1431"/>
                <a:gd name="T67" fmla="*/ 0 h 1698"/>
                <a:gd name="T68" fmla="*/ 0 w 1431"/>
                <a:gd name="T69" fmla="*/ 0 h 16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31"/>
                <a:gd name="T106" fmla="*/ 0 h 1698"/>
                <a:gd name="T107" fmla="*/ 1431 w 1431"/>
                <a:gd name="T108" fmla="*/ 1698 h 16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31" h="1698">
                  <a:moveTo>
                    <a:pt x="0" y="1550"/>
                  </a:moveTo>
                  <a:lnTo>
                    <a:pt x="98" y="1624"/>
                  </a:lnTo>
                  <a:lnTo>
                    <a:pt x="609" y="1204"/>
                  </a:lnTo>
                  <a:lnTo>
                    <a:pt x="791" y="1653"/>
                  </a:lnTo>
                  <a:lnTo>
                    <a:pt x="883" y="1653"/>
                  </a:lnTo>
                  <a:lnTo>
                    <a:pt x="712" y="1187"/>
                  </a:lnTo>
                  <a:lnTo>
                    <a:pt x="724" y="1070"/>
                  </a:lnTo>
                  <a:lnTo>
                    <a:pt x="815" y="1023"/>
                  </a:lnTo>
                  <a:lnTo>
                    <a:pt x="1058" y="1565"/>
                  </a:lnTo>
                  <a:lnTo>
                    <a:pt x="1178" y="1698"/>
                  </a:lnTo>
                  <a:lnTo>
                    <a:pt x="1215" y="1668"/>
                  </a:lnTo>
                  <a:lnTo>
                    <a:pt x="1163" y="1595"/>
                  </a:lnTo>
                  <a:lnTo>
                    <a:pt x="1325" y="1565"/>
                  </a:lnTo>
                  <a:lnTo>
                    <a:pt x="1431" y="1521"/>
                  </a:lnTo>
                  <a:lnTo>
                    <a:pt x="1401" y="1459"/>
                  </a:lnTo>
                  <a:lnTo>
                    <a:pt x="1304" y="1521"/>
                  </a:lnTo>
                  <a:lnTo>
                    <a:pt x="1222" y="1521"/>
                  </a:lnTo>
                  <a:lnTo>
                    <a:pt x="1095" y="1502"/>
                  </a:lnTo>
                  <a:lnTo>
                    <a:pt x="978" y="1264"/>
                  </a:lnTo>
                  <a:lnTo>
                    <a:pt x="850" y="917"/>
                  </a:lnTo>
                  <a:lnTo>
                    <a:pt x="815" y="814"/>
                  </a:lnTo>
                  <a:lnTo>
                    <a:pt x="791" y="571"/>
                  </a:lnTo>
                  <a:lnTo>
                    <a:pt x="883" y="408"/>
                  </a:lnTo>
                  <a:lnTo>
                    <a:pt x="978" y="14"/>
                  </a:lnTo>
                  <a:lnTo>
                    <a:pt x="931" y="0"/>
                  </a:lnTo>
                  <a:lnTo>
                    <a:pt x="791" y="389"/>
                  </a:lnTo>
                  <a:lnTo>
                    <a:pt x="736" y="512"/>
                  </a:lnTo>
                  <a:lnTo>
                    <a:pt x="736" y="661"/>
                  </a:lnTo>
                  <a:lnTo>
                    <a:pt x="791" y="975"/>
                  </a:lnTo>
                  <a:lnTo>
                    <a:pt x="688" y="1023"/>
                  </a:lnTo>
                  <a:lnTo>
                    <a:pt x="664" y="1158"/>
                  </a:lnTo>
                  <a:lnTo>
                    <a:pt x="585" y="1053"/>
                  </a:lnTo>
                  <a:lnTo>
                    <a:pt x="86" y="1473"/>
                  </a:lnTo>
                  <a:lnTo>
                    <a:pt x="14" y="1489"/>
                  </a:lnTo>
                  <a:lnTo>
                    <a:pt x="0" y="1550"/>
                  </a:lnTo>
                  <a:close/>
                </a:path>
              </a:pathLst>
            </a:custGeom>
            <a:solidFill>
              <a:srgbClr val="000000"/>
            </a:solidFill>
            <a:ln w="0">
              <a:solidFill>
                <a:srgbClr val="000000"/>
              </a:solidFill>
              <a:round/>
              <a:headEnd/>
              <a:tailEnd/>
            </a:ln>
          </p:spPr>
          <p:txBody>
            <a:bodyPr/>
            <a:lstStyle/>
            <a:p>
              <a:endParaRPr lang="en-US"/>
            </a:p>
          </p:txBody>
        </p:sp>
        <p:sp>
          <p:nvSpPr>
            <p:cNvPr id="51252" name="Freeform 49"/>
            <p:cNvSpPr>
              <a:spLocks/>
            </p:cNvSpPr>
            <p:nvPr/>
          </p:nvSpPr>
          <p:spPr bwMode="auto">
            <a:xfrm>
              <a:off x="3441" y="2283"/>
              <a:ext cx="608" cy="758"/>
            </a:xfrm>
            <a:custGeom>
              <a:avLst/>
              <a:gdLst>
                <a:gd name="T0" fmla="*/ 0 w 3647"/>
                <a:gd name="T1" fmla="*/ 0 h 4544"/>
                <a:gd name="T2" fmla="*/ 0 w 3647"/>
                <a:gd name="T3" fmla="*/ 0 h 4544"/>
                <a:gd name="T4" fmla="*/ 0 w 3647"/>
                <a:gd name="T5" fmla="*/ 0 h 4544"/>
                <a:gd name="T6" fmla="*/ 0 w 3647"/>
                <a:gd name="T7" fmla="*/ 0 h 4544"/>
                <a:gd name="T8" fmla="*/ 0 w 3647"/>
                <a:gd name="T9" fmla="*/ 0 h 4544"/>
                <a:gd name="T10" fmla="*/ 0 w 3647"/>
                <a:gd name="T11" fmla="*/ 0 h 4544"/>
                <a:gd name="T12" fmla="*/ 0 w 3647"/>
                <a:gd name="T13" fmla="*/ 0 h 4544"/>
                <a:gd name="T14" fmla="*/ 0 w 3647"/>
                <a:gd name="T15" fmla="*/ 0 h 4544"/>
                <a:gd name="T16" fmla="*/ 0 w 3647"/>
                <a:gd name="T17" fmla="*/ 0 h 4544"/>
                <a:gd name="T18" fmla="*/ 0 w 3647"/>
                <a:gd name="T19" fmla="*/ 0 h 4544"/>
                <a:gd name="T20" fmla="*/ 0 w 3647"/>
                <a:gd name="T21" fmla="*/ 0 h 4544"/>
                <a:gd name="T22" fmla="*/ 0 w 3647"/>
                <a:gd name="T23" fmla="*/ 0 h 4544"/>
                <a:gd name="T24" fmla="*/ 0 w 3647"/>
                <a:gd name="T25" fmla="*/ 0 h 4544"/>
                <a:gd name="T26" fmla="*/ 0 w 3647"/>
                <a:gd name="T27" fmla="*/ 0 h 4544"/>
                <a:gd name="T28" fmla="*/ 0 w 3647"/>
                <a:gd name="T29" fmla="*/ 0 h 4544"/>
                <a:gd name="T30" fmla="*/ 0 w 3647"/>
                <a:gd name="T31" fmla="*/ 0 h 4544"/>
                <a:gd name="T32" fmla="*/ 0 w 3647"/>
                <a:gd name="T33" fmla="*/ 0 h 4544"/>
                <a:gd name="T34" fmla="*/ 0 w 3647"/>
                <a:gd name="T35" fmla="*/ 0 h 4544"/>
                <a:gd name="T36" fmla="*/ 0 w 3647"/>
                <a:gd name="T37" fmla="*/ 0 h 4544"/>
                <a:gd name="T38" fmla="*/ 0 w 3647"/>
                <a:gd name="T39" fmla="*/ 0 h 4544"/>
                <a:gd name="T40" fmla="*/ 0 w 3647"/>
                <a:gd name="T41" fmla="*/ 0 h 4544"/>
                <a:gd name="T42" fmla="*/ 0 w 3647"/>
                <a:gd name="T43" fmla="*/ 0 h 4544"/>
                <a:gd name="T44" fmla="*/ 0 w 3647"/>
                <a:gd name="T45" fmla="*/ 0 h 4544"/>
                <a:gd name="T46" fmla="*/ 0 w 3647"/>
                <a:gd name="T47" fmla="*/ 0 h 4544"/>
                <a:gd name="T48" fmla="*/ 0 w 3647"/>
                <a:gd name="T49" fmla="*/ 0 h 4544"/>
                <a:gd name="T50" fmla="*/ 0 w 3647"/>
                <a:gd name="T51" fmla="*/ 0 h 4544"/>
                <a:gd name="T52" fmla="*/ 0 w 3647"/>
                <a:gd name="T53" fmla="*/ 0 h 4544"/>
                <a:gd name="T54" fmla="*/ 0 w 3647"/>
                <a:gd name="T55" fmla="*/ 0 h 4544"/>
                <a:gd name="T56" fmla="*/ 0 w 3647"/>
                <a:gd name="T57" fmla="*/ 0 h 4544"/>
                <a:gd name="T58" fmla="*/ 0 w 3647"/>
                <a:gd name="T59" fmla="*/ 0 h 4544"/>
                <a:gd name="T60" fmla="*/ 0 w 3647"/>
                <a:gd name="T61" fmla="*/ 0 h 4544"/>
                <a:gd name="T62" fmla="*/ 0 w 3647"/>
                <a:gd name="T63" fmla="*/ 0 h 4544"/>
                <a:gd name="T64" fmla="*/ 0 w 3647"/>
                <a:gd name="T65" fmla="*/ 0 h 4544"/>
                <a:gd name="T66" fmla="*/ 0 w 3647"/>
                <a:gd name="T67" fmla="*/ 0 h 4544"/>
                <a:gd name="T68" fmla="*/ 0 w 3647"/>
                <a:gd name="T69" fmla="*/ 0 h 4544"/>
                <a:gd name="T70" fmla="*/ 0 w 3647"/>
                <a:gd name="T71" fmla="*/ 0 h 4544"/>
                <a:gd name="T72" fmla="*/ 0 w 3647"/>
                <a:gd name="T73" fmla="*/ 0 h 4544"/>
                <a:gd name="T74" fmla="*/ 0 w 3647"/>
                <a:gd name="T75" fmla="*/ 0 h 4544"/>
                <a:gd name="T76" fmla="*/ 0 w 3647"/>
                <a:gd name="T77" fmla="*/ 0 h 4544"/>
                <a:gd name="T78" fmla="*/ 0 w 3647"/>
                <a:gd name="T79" fmla="*/ 0 h 4544"/>
                <a:gd name="T80" fmla="*/ 0 w 3647"/>
                <a:gd name="T81" fmla="*/ 0 h 4544"/>
                <a:gd name="T82" fmla="*/ 0 w 3647"/>
                <a:gd name="T83" fmla="*/ 0 h 4544"/>
                <a:gd name="T84" fmla="*/ 0 w 3647"/>
                <a:gd name="T85" fmla="*/ 0 h 4544"/>
                <a:gd name="T86" fmla="*/ 0 w 3647"/>
                <a:gd name="T87" fmla="*/ 0 h 4544"/>
                <a:gd name="T88" fmla="*/ 0 w 3647"/>
                <a:gd name="T89" fmla="*/ 0 h 4544"/>
                <a:gd name="T90" fmla="*/ 0 w 3647"/>
                <a:gd name="T91" fmla="*/ 0 h 4544"/>
                <a:gd name="T92" fmla="*/ 0 w 3647"/>
                <a:gd name="T93" fmla="*/ 0 h 4544"/>
                <a:gd name="T94" fmla="*/ 0 w 3647"/>
                <a:gd name="T95" fmla="*/ 0 h 454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647"/>
                <a:gd name="T145" fmla="*/ 0 h 4544"/>
                <a:gd name="T146" fmla="*/ 3647 w 3647"/>
                <a:gd name="T147" fmla="*/ 4544 h 454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647" h="4544">
                  <a:moveTo>
                    <a:pt x="572" y="2092"/>
                  </a:moveTo>
                  <a:lnTo>
                    <a:pt x="641" y="2106"/>
                  </a:lnTo>
                  <a:lnTo>
                    <a:pt x="734" y="2228"/>
                  </a:lnTo>
                  <a:lnTo>
                    <a:pt x="758" y="2500"/>
                  </a:lnTo>
                  <a:lnTo>
                    <a:pt x="724" y="2680"/>
                  </a:lnTo>
                  <a:lnTo>
                    <a:pt x="665" y="2845"/>
                  </a:lnTo>
                  <a:lnTo>
                    <a:pt x="687" y="2936"/>
                  </a:lnTo>
                  <a:lnTo>
                    <a:pt x="954" y="3265"/>
                  </a:lnTo>
                  <a:lnTo>
                    <a:pt x="1118" y="3535"/>
                  </a:lnTo>
                  <a:lnTo>
                    <a:pt x="1245" y="3848"/>
                  </a:lnTo>
                  <a:lnTo>
                    <a:pt x="1327" y="4153"/>
                  </a:lnTo>
                  <a:lnTo>
                    <a:pt x="1383" y="4440"/>
                  </a:lnTo>
                  <a:lnTo>
                    <a:pt x="2755" y="2620"/>
                  </a:lnTo>
                  <a:lnTo>
                    <a:pt x="1084" y="151"/>
                  </a:lnTo>
                  <a:lnTo>
                    <a:pt x="101" y="2335"/>
                  </a:lnTo>
                  <a:lnTo>
                    <a:pt x="385" y="2591"/>
                  </a:lnTo>
                  <a:lnTo>
                    <a:pt x="385" y="2680"/>
                  </a:lnTo>
                  <a:lnTo>
                    <a:pt x="238" y="2529"/>
                  </a:lnTo>
                  <a:lnTo>
                    <a:pt x="0" y="2347"/>
                  </a:lnTo>
                  <a:lnTo>
                    <a:pt x="1073" y="0"/>
                  </a:lnTo>
                  <a:lnTo>
                    <a:pt x="2823" y="2620"/>
                  </a:lnTo>
                  <a:lnTo>
                    <a:pt x="1430" y="4467"/>
                  </a:lnTo>
                  <a:lnTo>
                    <a:pt x="3013" y="2633"/>
                  </a:lnTo>
                  <a:lnTo>
                    <a:pt x="3044" y="2663"/>
                  </a:lnTo>
                  <a:lnTo>
                    <a:pt x="1515" y="4467"/>
                  </a:lnTo>
                  <a:lnTo>
                    <a:pt x="1583" y="4467"/>
                  </a:lnTo>
                  <a:lnTo>
                    <a:pt x="3302" y="2964"/>
                  </a:lnTo>
                  <a:lnTo>
                    <a:pt x="3337" y="2992"/>
                  </a:lnTo>
                  <a:lnTo>
                    <a:pt x="1679" y="4467"/>
                  </a:lnTo>
                  <a:lnTo>
                    <a:pt x="1769" y="4467"/>
                  </a:lnTo>
                  <a:lnTo>
                    <a:pt x="3626" y="3171"/>
                  </a:lnTo>
                  <a:lnTo>
                    <a:pt x="3647" y="3206"/>
                  </a:lnTo>
                  <a:lnTo>
                    <a:pt x="1769" y="4528"/>
                  </a:lnTo>
                  <a:lnTo>
                    <a:pt x="1642" y="4515"/>
                  </a:lnTo>
                  <a:lnTo>
                    <a:pt x="1374" y="4544"/>
                  </a:lnTo>
                  <a:lnTo>
                    <a:pt x="1314" y="4496"/>
                  </a:lnTo>
                  <a:lnTo>
                    <a:pt x="1245" y="4167"/>
                  </a:lnTo>
                  <a:lnTo>
                    <a:pt x="1118" y="3819"/>
                  </a:lnTo>
                  <a:lnTo>
                    <a:pt x="1002" y="3581"/>
                  </a:lnTo>
                  <a:lnTo>
                    <a:pt x="844" y="3265"/>
                  </a:lnTo>
                  <a:lnTo>
                    <a:pt x="687" y="3039"/>
                  </a:lnTo>
                  <a:lnTo>
                    <a:pt x="621" y="2906"/>
                  </a:lnTo>
                  <a:lnTo>
                    <a:pt x="621" y="2829"/>
                  </a:lnTo>
                  <a:lnTo>
                    <a:pt x="653" y="2604"/>
                  </a:lnTo>
                  <a:lnTo>
                    <a:pt x="653" y="2469"/>
                  </a:lnTo>
                  <a:lnTo>
                    <a:pt x="641" y="2258"/>
                  </a:lnTo>
                  <a:lnTo>
                    <a:pt x="586" y="2140"/>
                  </a:lnTo>
                  <a:lnTo>
                    <a:pt x="572" y="2092"/>
                  </a:lnTo>
                  <a:close/>
                </a:path>
              </a:pathLst>
            </a:custGeom>
            <a:solidFill>
              <a:srgbClr val="000000"/>
            </a:solidFill>
            <a:ln w="0">
              <a:solidFill>
                <a:srgbClr val="000000"/>
              </a:solidFill>
              <a:round/>
              <a:headEnd/>
              <a:tailEnd/>
            </a:ln>
          </p:spPr>
          <p:txBody>
            <a:bodyPr/>
            <a:lstStyle/>
            <a:p>
              <a:endParaRPr lang="en-US"/>
            </a:p>
          </p:txBody>
        </p:sp>
        <p:sp>
          <p:nvSpPr>
            <p:cNvPr id="51253" name="Freeform 50"/>
            <p:cNvSpPr>
              <a:spLocks/>
            </p:cNvSpPr>
            <p:nvPr/>
          </p:nvSpPr>
          <p:spPr bwMode="auto">
            <a:xfrm>
              <a:off x="3662" y="2286"/>
              <a:ext cx="287" cy="444"/>
            </a:xfrm>
            <a:custGeom>
              <a:avLst/>
              <a:gdLst>
                <a:gd name="T0" fmla="*/ 0 w 1717"/>
                <a:gd name="T1" fmla="*/ 0 h 2662"/>
                <a:gd name="T2" fmla="*/ 0 w 1717"/>
                <a:gd name="T3" fmla="*/ 0 h 2662"/>
                <a:gd name="T4" fmla="*/ 0 w 1717"/>
                <a:gd name="T5" fmla="*/ 0 h 2662"/>
                <a:gd name="T6" fmla="*/ 0 w 1717"/>
                <a:gd name="T7" fmla="*/ 0 h 2662"/>
                <a:gd name="T8" fmla="*/ 0 w 1717"/>
                <a:gd name="T9" fmla="*/ 0 h 2662"/>
                <a:gd name="T10" fmla="*/ 0 w 1717"/>
                <a:gd name="T11" fmla="*/ 0 h 2662"/>
                <a:gd name="T12" fmla="*/ 0 w 1717"/>
                <a:gd name="T13" fmla="*/ 0 h 2662"/>
                <a:gd name="T14" fmla="*/ 0 60000 65536"/>
                <a:gd name="T15" fmla="*/ 0 60000 65536"/>
                <a:gd name="T16" fmla="*/ 0 60000 65536"/>
                <a:gd name="T17" fmla="*/ 0 60000 65536"/>
                <a:gd name="T18" fmla="*/ 0 60000 65536"/>
                <a:gd name="T19" fmla="*/ 0 60000 65536"/>
                <a:gd name="T20" fmla="*/ 0 60000 65536"/>
                <a:gd name="T21" fmla="*/ 0 w 1717"/>
                <a:gd name="T22" fmla="*/ 0 h 2662"/>
                <a:gd name="T23" fmla="*/ 1717 w 1717"/>
                <a:gd name="T24" fmla="*/ 2662 h 26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17" h="2662">
                  <a:moveTo>
                    <a:pt x="0" y="420"/>
                  </a:moveTo>
                  <a:lnTo>
                    <a:pt x="171" y="0"/>
                  </a:lnTo>
                  <a:lnTo>
                    <a:pt x="1717" y="2645"/>
                  </a:lnTo>
                  <a:lnTo>
                    <a:pt x="1686" y="2662"/>
                  </a:lnTo>
                  <a:lnTo>
                    <a:pt x="188" y="133"/>
                  </a:lnTo>
                  <a:lnTo>
                    <a:pt x="36" y="484"/>
                  </a:lnTo>
                  <a:lnTo>
                    <a:pt x="0" y="420"/>
                  </a:lnTo>
                  <a:close/>
                </a:path>
              </a:pathLst>
            </a:custGeom>
            <a:solidFill>
              <a:srgbClr val="000000"/>
            </a:solidFill>
            <a:ln w="0">
              <a:solidFill>
                <a:srgbClr val="000000"/>
              </a:solidFill>
              <a:round/>
              <a:headEnd/>
              <a:tailEnd/>
            </a:ln>
          </p:spPr>
          <p:txBody>
            <a:bodyPr/>
            <a:lstStyle/>
            <a:p>
              <a:endParaRPr lang="en-US"/>
            </a:p>
          </p:txBody>
        </p:sp>
        <p:sp>
          <p:nvSpPr>
            <p:cNvPr id="51254" name="Freeform 51"/>
            <p:cNvSpPr>
              <a:spLocks/>
            </p:cNvSpPr>
            <p:nvPr/>
          </p:nvSpPr>
          <p:spPr bwMode="auto">
            <a:xfrm>
              <a:off x="3728" y="2308"/>
              <a:ext cx="269" cy="477"/>
            </a:xfrm>
            <a:custGeom>
              <a:avLst/>
              <a:gdLst>
                <a:gd name="T0" fmla="*/ 0 w 1614"/>
                <a:gd name="T1" fmla="*/ 0 h 2858"/>
                <a:gd name="T2" fmla="*/ 0 w 1614"/>
                <a:gd name="T3" fmla="*/ 0 h 2858"/>
                <a:gd name="T4" fmla="*/ 0 w 1614"/>
                <a:gd name="T5" fmla="*/ 0 h 2858"/>
                <a:gd name="T6" fmla="*/ 0 w 1614"/>
                <a:gd name="T7" fmla="*/ 0 h 2858"/>
                <a:gd name="T8" fmla="*/ 0 w 1614"/>
                <a:gd name="T9" fmla="*/ 0 h 2858"/>
                <a:gd name="T10" fmla="*/ 0 w 1614"/>
                <a:gd name="T11" fmla="*/ 0 h 2858"/>
                <a:gd name="T12" fmla="*/ 0 w 1614"/>
                <a:gd name="T13" fmla="*/ 0 h 2858"/>
                <a:gd name="T14" fmla="*/ 0 60000 65536"/>
                <a:gd name="T15" fmla="*/ 0 60000 65536"/>
                <a:gd name="T16" fmla="*/ 0 60000 65536"/>
                <a:gd name="T17" fmla="*/ 0 60000 65536"/>
                <a:gd name="T18" fmla="*/ 0 60000 65536"/>
                <a:gd name="T19" fmla="*/ 0 60000 65536"/>
                <a:gd name="T20" fmla="*/ 0 60000 65536"/>
                <a:gd name="T21" fmla="*/ 0 w 1614"/>
                <a:gd name="T22" fmla="*/ 0 h 2858"/>
                <a:gd name="T23" fmla="*/ 1614 w 1614"/>
                <a:gd name="T24" fmla="*/ 2858 h 28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4" h="2858">
                  <a:moveTo>
                    <a:pt x="1614" y="2841"/>
                  </a:moveTo>
                  <a:lnTo>
                    <a:pt x="177" y="0"/>
                  </a:lnTo>
                  <a:lnTo>
                    <a:pt x="0" y="260"/>
                  </a:lnTo>
                  <a:lnTo>
                    <a:pt x="12" y="303"/>
                  </a:lnTo>
                  <a:lnTo>
                    <a:pt x="162" y="93"/>
                  </a:lnTo>
                  <a:lnTo>
                    <a:pt x="1568" y="2858"/>
                  </a:lnTo>
                  <a:lnTo>
                    <a:pt x="1614" y="2841"/>
                  </a:lnTo>
                  <a:close/>
                </a:path>
              </a:pathLst>
            </a:custGeom>
            <a:solidFill>
              <a:srgbClr val="000000"/>
            </a:solidFill>
            <a:ln w="0">
              <a:solidFill>
                <a:srgbClr val="000000"/>
              </a:solidFill>
              <a:round/>
              <a:headEnd/>
              <a:tailEnd/>
            </a:ln>
          </p:spPr>
          <p:txBody>
            <a:bodyPr/>
            <a:lstStyle/>
            <a:p>
              <a:endParaRPr lang="en-US"/>
            </a:p>
          </p:txBody>
        </p:sp>
        <p:sp>
          <p:nvSpPr>
            <p:cNvPr id="51255" name="Freeform 52"/>
            <p:cNvSpPr>
              <a:spLocks/>
            </p:cNvSpPr>
            <p:nvPr/>
          </p:nvSpPr>
          <p:spPr bwMode="auto">
            <a:xfrm>
              <a:off x="3788" y="2334"/>
              <a:ext cx="261" cy="486"/>
            </a:xfrm>
            <a:custGeom>
              <a:avLst/>
              <a:gdLst>
                <a:gd name="T0" fmla="*/ 0 w 1567"/>
                <a:gd name="T1" fmla="*/ 0 h 2914"/>
                <a:gd name="T2" fmla="*/ 0 w 1567"/>
                <a:gd name="T3" fmla="*/ 0 h 2914"/>
                <a:gd name="T4" fmla="*/ 0 w 1567"/>
                <a:gd name="T5" fmla="*/ 0 h 2914"/>
                <a:gd name="T6" fmla="*/ 0 w 1567"/>
                <a:gd name="T7" fmla="*/ 0 h 2914"/>
                <a:gd name="T8" fmla="*/ 0 w 1567"/>
                <a:gd name="T9" fmla="*/ 0 h 2914"/>
                <a:gd name="T10" fmla="*/ 0 w 1567"/>
                <a:gd name="T11" fmla="*/ 0 h 2914"/>
                <a:gd name="T12" fmla="*/ 0 w 1567"/>
                <a:gd name="T13" fmla="*/ 0 h 2914"/>
                <a:gd name="T14" fmla="*/ 0 60000 65536"/>
                <a:gd name="T15" fmla="*/ 0 60000 65536"/>
                <a:gd name="T16" fmla="*/ 0 60000 65536"/>
                <a:gd name="T17" fmla="*/ 0 60000 65536"/>
                <a:gd name="T18" fmla="*/ 0 60000 65536"/>
                <a:gd name="T19" fmla="*/ 0 60000 65536"/>
                <a:gd name="T20" fmla="*/ 0 60000 65536"/>
                <a:gd name="T21" fmla="*/ 0 w 1567"/>
                <a:gd name="T22" fmla="*/ 0 h 2914"/>
                <a:gd name="T23" fmla="*/ 1567 w 1567"/>
                <a:gd name="T24" fmla="*/ 2914 h 29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67" h="2914">
                  <a:moveTo>
                    <a:pt x="0" y="267"/>
                  </a:moveTo>
                  <a:lnTo>
                    <a:pt x="221" y="0"/>
                  </a:lnTo>
                  <a:lnTo>
                    <a:pt x="1567" y="2914"/>
                  </a:lnTo>
                  <a:lnTo>
                    <a:pt x="1522" y="2914"/>
                  </a:lnTo>
                  <a:lnTo>
                    <a:pt x="215" y="117"/>
                  </a:lnTo>
                  <a:lnTo>
                    <a:pt x="40" y="327"/>
                  </a:lnTo>
                  <a:lnTo>
                    <a:pt x="0" y="267"/>
                  </a:lnTo>
                  <a:close/>
                </a:path>
              </a:pathLst>
            </a:custGeom>
            <a:solidFill>
              <a:srgbClr val="000000"/>
            </a:solidFill>
            <a:ln w="0">
              <a:solidFill>
                <a:srgbClr val="000000"/>
              </a:solidFill>
              <a:round/>
              <a:headEnd/>
              <a:tailEnd/>
            </a:ln>
          </p:spPr>
          <p:txBody>
            <a:bodyPr/>
            <a:lstStyle/>
            <a:p>
              <a:endParaRPr lang="en-US"/>
            </a:p>
          </p:txBody>
        </p:sp>
        <p:sp>
          <p:nvSpPr>
            <p:cNvPr id="51256" name="Freeform 53"/>
            <p:cNvSpPr>
              <a:spLocks/>
            </p:cNvSpPr>
            <p:nvPr/>
          </p:nvSpPr>
          <p:spPr bwMode="auto">
            <a:xfrm>
              <a:off x="2633" y="3521"/>
              <a:ext cx="486" cy="621"/>
            </a:xfrm>
            <a:custGeom>
              <a:avLst/>
              <a:gdLst>
                <a:gd name="T0" fmla="*/ 0 w 2921"/>
                <a:gd name="T1" fmla="*/ 0 h 3729"/>
                <a:gd name="T2" fmla="*/ 0 w 2921"/>
                <a:gd name="T3" fmla="*/ 0 h 3729"/>
                <a:gd name="T4" fmla="*/ 0 w 2921"/>
                <a:gd name="T5" fmla="*/ 0 h 3729"/>
                <a:gd name="T6" fmla="*/ 0 w 2921"/>
                <a:gd name="T7" fmla="*/ 0 h 3729"/>
                <a:gd name="T8" fmla="*/ 0 w 2921"/>
                <a:gd name="T9" fmla="*/ 0 h 3729"/>
                <a:gd name="T10" fmla="*/ 0 w 2921"/>
                <a:gd name="T11" fmla="*/ 0 h 3729"/>
                <a:gd name="T12" fmla="*/ 0 w 2921"/>
                <a:gd name="T13" fmla="*/ 0 h 3729"/>
                <a:gd name="T14" fmla="*/ 0 w 2921"/>
                <a:gd name="T15" fmla="*/ 0 h 3729"/>
                <a:gd name="T16" fmla="*/ 0 w 2921"/>
                <a:gd name="T17" fmla="*/ 0 h 3729"/>
                <a:gd name="T18" fmla="*/ 0 w 2921"/>
                <a:gd name="T19" fmla="*/ 0 h 3729"/>
                <a:gd name="T20" fmla="*/ 0 w 2921"/>
                <a:gd name="T21" fmla="*/ 0 h 3729"/>
                <a:gd name="T22" fmla="*/ 0 w 2921"/>
                <a:gd name="T23" fmla="*/ 0 h 3729"/>
                <a:gd name="T24" fmla="*/ 0 w 2921"/>
                <a:gd name="T25" fmla="*/ 0 h 3729"/>
                <a:gd name="T26" fmla="*/ 0 w 2921"/>
                <a:gd name="T27" fmla="*/ 0 h 3729"/>
                <a:gd name="T28" fmla="*/ 0 w 2921"/>
                <a:gd name="T29" fmla="*/ 0 h 3729"/>
                <a:gd name="T30" fmla="*/ 0 w 2921"/>
                <a:gd name="T31" fmla="*/ 0 h 3729"/>
                <a:gd name="T32" fmla="*/ 0 w 2921"/>
                <a:gd name="T33" fmla="*/ 0 h 3729"/>
                <a:gd name="T34" fmla="*/ 0 w 2921"/>
                <a:gd name="T35" fmla="*/ 0 h 3729"/>
                <a:gd name="T36" fmla="*/ 0 w 2921"/>
                <a:gd name="T37" fmla="*/ 0 h 3729"/>
                <a:gd name="T38" fmla="*/ 0 w 2921"/>
                <a:gd name="T39" fmla="*/ 0 h 3729"/>
                <a:gd name="T40" fmla="*/ 0 w 2921"/>
                <a:gd name="T41" fmla="*/ 0 h 3729"/>
                <a:gd name="T42" fmla="*/ 0 w 2921"/>
                <a:gd name="T43" fmla="*/ 0 h 3729"/>
                <a:gd name="T44" fmla="*/ 0 w 2921"/>
                <a:gd name="T45" fmla="*/ 0 h 3729"/>
                <a:gd name="T46" fmla="*/ 0 w 2921"/>
                <a:gd name="T47" fmla="*/ 0 h 3729"/>
                <a:gd name="T48" fmla="*/ 0 w 2921"/>
                <a:gd name="T49" fmla="*/ 0 h 3729"/>
                <a:gd name="T50" fmla="*/ 0 w 2921"/>
                <a:gd name="T51" fmla="*/ 0 h 3729"/>
                <a:gd name="T52" fmla="*/ 0 w 2921"/>
                <a:gd name="T53" fmla="*/ 0 h 3729"/>
                <a:gd name="T54" fmla="*/ 0 w 2921"/>
                <a:gd name="T55" fmla="*/ 0 h 3729"/>
                <a:gd name="T56" fmla="*/ 0 w 2921"/>
                <a:gd name="T57" fmla="*/ 0 h 3729"/>
                <a:gd name="T58" fmla="*/ 0 w 2921"/>
                <a:gd name="T59" fmla="*/ 0 h 37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21"/>
                <a:gd name="T91" fmla="*/ 0 h 3729"/>
                <a:gd name="T92" fmla="*/ 2921 w 2921"/>
                <a:gd name="T93" fmla="*/ 3729 h 37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21" h="3729">
                  <a:moveTo>
                    <a:pt x="2921" y="245"/>
                  </a:moveTo>
                  <a:lnTo>
                    <a:pt x="2561" y="422"/>
                  </a:lnTo>
                  <a:lnTo>
                    <a:pt x="2374" y="589"/>
                  </a:lnTo>
                  <a:lnTo>
                    <a:pt x="2199" y="815"/>
                  </a:lnTo>
                  <a:lnTo>
                    <a:pt x="2038" y="1069"/>
                  </a:lnTo>
                  <a:lnTo>
                    <a:pt x="1819" y="1489"/>
                  </a:lnTo>
                  <a:lnTo>
                    <a:pt x="1437" y="2479"/>
                  </a:lnTo>
                  <a:lnTo>
                    <a:pt x="1480" y="2705"/>
                  </a:lnTo>
                  <a:lnTo>
                    <a:pt x="1416" y="3021"/>
                  </a:lnTo>
                  <a:lnTo>
                    <a:pt x="1322" y="3138"/>
                  </a:lnTo>
                  <a:lnTo>
                    <a:pt x="1127" y="3217"/>
                  </a:lnTo>
                  <a:lnTo>
                    <a:pt x="1041" y="3308"/>
                  </a:lnTo>
                  <a:lnTo>
                    <a:pt x="601" y="3485"/>
                  </a:lnTo>
                  <a:lnTo>
                    <a:pt x="357" y="3637"/>
                  </a:lnTo>
                  <a:lnTo>
                    <a:pt x="22" y="3729"/>
                  </a:lnTo>
                  <a:lnTo>
                    <a:pt x="0" y="3696"/>
                  </a:lnTo>
                  <a:lnTo>
                    <a:pt x="126" y="3546"/>
                  </a:lnTo>
                  <a:lnTo>
                    <a:pt x="347" y="3127"/>
                  </a:lnTo>
                  <a:lnTo>
                    <a:pt x="529" y="3186"/>
                  </a:lnTo>
                  <a:lnTo>
                    <a:pt x="580" y="3168"/>
                  </a:lnTo>
                  <a:lnTo>
                    <a:pt x="626" y="2614"/>
                  </a:lnTo>
                  <a:lnTo>
                    <a:pt x="754" y="2479"/>
                  </a:lnTo>
                  <a:lnTo>
                    <a:pt x="997" y="1639"/>
                  </a:lnTo>
                  <a:lnTo>
                    <a:pt x="1158" y="888"/>
                  </a:lnTo>
                  <a:lnTo>
                    <a:pt x="1437" y="0"/>
                  </a:lnTo>
                  <a:lnTo>
                    <a:pt x="1737" y="138"/>
                  </a:lnTo>
                  <a:lnTo>
                    <a:pt x="2073" y="228"/>
                  </a:lnTo>
                  <a:lnTo>
                    <a:pt x="2350" y="259"/>
                  </a:lnTo>
                  <a:lnTo>
                    <a:pt x="2726" y="259"/>
                  </a:lnTo>
                  <a:lnTo>
                    <a:pt x="2921" y="245"/>
                  </a:lnTo>
                  <a:close/>
                </a:path>
              </a:pathLst>
            </a:custGeom>
            <a:solidFill>
              <a:srgbClr val="000000"/>
            </a:solidFill>
            <a:ln w="0">
              <a:solidFill>
                <a:srgbClr val="000000"/>
              </a:solidFill>
              <a:round/>
              <a:headEnd/>
              <a:tailEnd/>
            </a:ln>
          </p:spPr>
          <p:txBody>
            <a:bodyPr/>
            <a:lstStyle/>
            <a:p>
              <a:endParaRPr lang="en-US"/>
            </a:p>
          </p:txBody>
        </p:sp>
        <p:sp>
          <p:nvSpPr>
            <p:cNvPr id="51257" name="Freeform 54"/>
            <p:cNvSpPr>
              <a:spLocks/>
            </p:cNvSpPr>
            <p:nvPr/>
          </p:nvSpPr>
          <p:spPr bwMode="auto">
            <a:xfrm>
              <a:off x="2676" y="3541"/>
              <a:ext cx="107" cy="498"/>
            </a:xfrm>
            <a:custGeom>
              <a:avLst/>
              <a:gdLst>
                <a:gd name="T0" fmla="*/ 0 w 648"/>
                <a:gd name="T1" fmla="*/ 0 h 2984"/>
                <a:gd name="T2" fmla="*/ 0 w 648"/>
                <a:gd name="T3" fmla="*/ 0 h 2984"/>
                <a:gd name="T4" fmla="*/ 0 w 648"/>
                <a:gd name="T5" fmla="*/ 0 h 2984"/>
                <a:gd name="T6" fmla="*/ 0 w 648"/>
                <a:gd name="T7" fmla="*/ 0 h 2984"/>
                <a:gd name="T8" fmla="*/ 0 w 648"/>
                <a:gd name="T9" fmla="*/ 0 h 2984"/>
                <a:gd name="T10" fmla="*/ 0 w 648"/>
                <a:gd name="T11" fmla="*/ 0 h 2984"/>
                <a:gd name="T12" fmla="*/ 0 w 648"/>
                <a:gd name="T13" fmla="*/ 0 h 2984"/>
                <a:gd name="T14" fmla="*/ 0 w 648"/>
                <a:gd name="T15" fmla="*/ 0 h 2984"/>
                <a:gd name="T16" fmla="*/ 0 w 648"/>
                <a:gd name="T17" fmla="*/ 0 h 2984"/>
                <a:gd name="T18" fmla="*/ 0 w 648"/>
                <a:gd name="T19" fmla="*/ 0 h 2984"/>
                <a:gd name="T20" fmla="*/ 0 w 648"/>
                <a:gd name="T21" fmla="*/ 0 h 2984"/>
                <a:gd name="T22" fmla="*/ 0 w 648"/>
                <a:gd name="T23" fmla="*/ 0 h 2984"/>
                <a:gd name="T24" fmla="*/ 0 w 648"/>
                <a:gd name="T25" fmla="*/ 0 h 2984"/>
                <a:gd name="T26" fmla="*/ 0 w 648"/>
                <a:gd name="T27" fmla="*/ 0 h 2984"/>
                <a:gd name="T28" fmla="*/ 0 w 648"/>
                <a:gd name="T29" fmla="*/ 0 h 2984"/>
                <a:gd name="T30" fmla="*/ 0 w 648"/>
                <a:gd name="T31" fmla="*/ 0 h 298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48"/>
                <a:gd name="T49" fmla="*/ 0 h 2984"/>
                <a:gd name="T50" fmla="*/ 648 w 648"/>
                <a:gd name="T51" fmla="*/ 2984 h 298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48" h="2984">
                  <a:moveTo>
                    <a:pt x="648" y="60"/>
                  </a:moveTo>
                  <a:lnTo>
                    <a:pt x="518" y="870"/>
                  </a:lnTo>
                  <a:lnTo>
                    <a:pt x="418" y="1559"/>
                  </a:lnTo>
                  <a:lnTo>
                    <a:pt x="272" y="2113"/>
                  </a:lnTo>
                  <a:lnTo>
                    <a:pt x="162" y="2524"/>
                  </a:lnTo>
                  <a:lnTo>
                    <a:pt x="100" y="2729"/>
                  </a:lnTo>
                  <a:lnTo>
                    <a:pt x="100" y="2984"/>
                  </a:lnTo>
                  <a:lnTo>
                    <a:pt x="0" y="2878"/>
                  </a:lnTo>
                  <a:lnTo>
                    <a:pt x="31" y="2552"/>
                  </a:lnTo>
                  <a:lnTo>
                    <a:pt x="127" y="2429"/>
                  </a:lnTo>
                  <a:lnTo>
                    <a:pt x="261" y="1937"/>
                  </a:lnTo>
                  <a:lnTo>
                    <a:pt x="382" y="1424"/>
                  </a:lnTo>
                  <a:lnTo>
                    <a:pt x="451" y="1017"/>
                  </a:lnTo>
                  <a:lnTo>
                    <a:pt x="518" y="465"/>
                  </a:lnTo>
                  <a:lnTo>
                    <a:pt x="577" y="0"/>
                  </a:lnTo>
                  <a:lnTo>
                    <a:pt x="648" y="60"/>
                  </a:lnTo>
                  <a:close/>
                </a:path>
              </a:pathLst>
            </a:custGeom>
            <a:solidFill>
              <a:srgbClr val="000000"/>
            </a:solidFill>
            <a:ln w="0">
              <a:solidFill>
                <a:srgbClr val="000000"/>
              </a:solidFill>
              <a:round/>
              <a:headEnd/>
              <a:tailEnd/>
            </a:ln>
          </p:spPr>
          <p:txBody>
            <a:bodyPr/>
            <a:lstStyle/>
            <a:p>
              <a:endParaRPr lang="en-US"/>
            </a:p>
          </p:txBody>
        </p:sp>
        <p:sp>
          <p:nvSpPr>
            <p:cNvPr id="51258" name="Freeform 55"/>
            <p:cNvSpPr>
              <a:spLocks/>
            </p:cNvSpPr>
            <p:nvPr/>
          </p:nvSpPr>
          <p:spPr bwMode="auto">
            <a:xfrm>
              <a:off x="3071" y="3506"/>
              <a:ext cx="419" cy="628"/>
            </a:xfrm>
            <a:custGeom>
              <a:avLst/>
              <a:gdLst>
                <a:gd name="T0" fmla="*/ 0 w 2514"/>
                <a:gd name="T1" fmla="*/ 0 h 3766"/>
                <a:gd name="T2" fmla="*/ 0 w 2514"/>
                <a:gd name="T3" fmla="*/ 0 h 3766"/>
                <a:gd name="T4" fmla="*/ 0 w 2514"/>
                <a:gd name="T5" fmla="*/ 0 h 3766"/>
                <a:gd name="T6" fmla="*/ 0 w 2514"/>
                <a:gd name="T7" fmla="*/ 0 h 3766"/>
                <a:gd name="T8" fmla="*/ 0 w 2514"/>
                <a:gd name="T9" fmla="*/ 0 h 3766"/>
                <a:gd name="T10" fmla="*/ 0 w 2514"/>
                <a:gd name="T11" fmla="*/ 0 h 3766"/>
                <a:gd name="T12" fmla="*/ 0 w 2514"/>
                <a:gd name="T13" fmla="*/ 0 h 3766"/>
                <a:gd name="T14" fmla="*/ 0 w 2514"/>
                <a:gd name="T15" fmla="*/ 0 h 3766"/>
                <a:gd name="T16" fmla="*/ 0 w 2514"/>
                <a:gd name="T17" fmla="*/ 0 h 3766"/>
                <a:gd name="T18" fmla="*/ 0 w 2514"/>
                <a:gd name="T19" fmla="*/ 0 h 3766"/>
                <a:gd name="T20" fmla="*/ 0 w 2514"/>
                <a:gd name="T21" fmla="*/ 0 h 3766"/>
                <a:gd name="T22" fmla="*/ 0 w 2514"/>
                <a:gd name="T23" fmla="*/ 0 h 3766"/>
                <a:gd name="T24" fmla="*/ 0 w 2514"/>
                <a:gd name="T25" fmla="*/ 0 h 3766"/>
                <a:gd name="T26" fmla="*/ 0 w 2514"/>
                <a:gd name="T27" fmla="*/ 0 h 3766"/>
                <a:gd name="T28" fmla="*/ 0 w 2514"/>
                <a:gd name="T29" fmla="*/ 0 h 3766"/>
                <a:gd name="T30" fmla="*/ 0 w 2514"/>
                <a:gd name="T31" fmla="*/ 0 h 3766"/>
                <a:gd name="T32" fmla="*/ 0 w 2514"/>
                <a:gd name="T33" fmla="*/ 0 h 3766"/>
                <a:gd name="T34" fmla="*/ 0 w 2514"/>
                <a:gd name="T35" fmla="*/ 0 h 3766"/>
                <a:gd name="T36" fmla="*/ 0 w 2514"/>
                <a:gd name="T37" fmla="*/ 0 h 3766"/>
                <a:gd name="T38" fmla="*/ 0 w 2514"/>
                <a:gd name="T39" fmla="*/ 0 h 3766"/>
                <a:gd name="T40" fmla="*/ 0 w 2514"/>
                <a:gd name="T41" fmla="*/ 0 h 3766"/>
                <a:gd name="T42" fmla="*/ 0 w 2514"/>
                <a:gd name="T43" fmla="*/ 0 h 3766"/>
                <a:gd name="T44" fmla="*/ 0 w 2514"/>
                <a:gd name="T45" fmla="*/ 0 h 3766"/>
                <a:gd name="T46" fmla="*/ 0 w 2514"/>
                <a:gd name="T47" fmla="*/ 0 h 3766"/>
                <a:gd name="T48" fmla="*/ 0 w 2514"/>
                <a:gd name="T49" fmla="*/ 0 h 3766"/>
                <a:gd name="T50" fmla="*/ 0 w 2514"/>
                <a:gd name="T51" fmla="*/ 0 h 3766"/>
                <a:gd name="T52" fmla="*/ 0 w 2514"/>
                <a:gd name="T53" fmla="*/ 0 h 3766"/>
                <a:gd name="T54" fmla="*/ 0 w 2514"/>
                <a:gd name="T55" fmla="*/ 0 h 3766"/>
                <a:gd name="T56" fmla="*/ 0 w 2514"/>
                <a:gd name="T57" fmla="*/ 0 h 3766"/>
                <a:gd name="T58" fmla="*/ 0 w 2514"/>
                <a:gd name="T59" fmla="*/ 0 h 3766"/>
                <a:gd name="T60" fmla="*/ 0 w 2514"/>
                <a:gd name="T61" fmla="*/ 0 h 3766"/>
                <a:gd name="T62" fmla="*/ 0 w 2514"/>
                <a:gd name="T63" fmla="*/ 0 h 3766"/>
                <a:gd name="T64" fmla="*/ 0 w 2514"/>
                <a:gd name="T65" fmla="*/ 0 h 3766"/>
                <a:gd name="T66" fmla="*/ 0 w 2514"/>
                <a:gd name="T67" fmla="*/ 0 h 3766"/>
                <a:gd name="T68" fmla="*/ 0 w 2514"/>
                <a:gd name="T69" fmla="*/ 0 h 3766"/>
                <a:gd name="T70" fmla="*/ 0 w 2514"/>
                <a:gd name="T71" fmla="*/ 0 h 3766"/>
                <a:gd name="T72" fmla="*/ 0 w 2514"/>
                <a:gd name="T73" fmla="*/ 0 h 3766"/>
                <a:gd name="T74" fmla="*/ 0 w 2514"/>
                <a:gd name="T75" fmla="*/ 0 h 3766"/>
                <a:gd name="T76" fmla="*/ 0 w 2514"/>
                <a:gd name="T77" fmla="*/ 0 h 3766"/>
                <a:gd name="T78" fmla="*/ 0 w 2514"/>
                <a:gd name="T79" fmla="*/ 0 h 3766"/>
                <a:gd name="T80" fmla="*/ 0 w 2514"/>
                <a:gd name="T81" fmla="*/ 0 h 37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14"/>
                <a:gd name="T124" fmla="*/ 0 h 3766"/>
                <a:gd name="T125" fmla="*/ 2514 w 2514"/>
                <a:gd name="T126" fmla="*/ 3766 h 376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14" h="3766">
                  <a:moveTo>
                    <a:pt x="1958" y="0"/>
                  </a:moveTo>
                  <a:lnTo>
                    <a:pt x="2007" y="482"/>
                  </a:lnTo>
                  <a:lnTo>
                    <a:pt x="2085" y="1038"/>
                  </a:lnTo>
                  <a:lnTo>
                    <a:pt x="2195" y="1801"/>
                  </a:lnTo>
                  <a:lnTo>
                    <a:pt x="2300" y="2295"/>
                  </a:lnTo>
                  <a:lnTo>
                    <a:pt x="2459" y="2415"/>
                  </a:lnTo>
                  <a:lnTo>
                    <a:pt x="2514" y="2687"/>
                  </a:lnTo>
                  <a:lnTo>
                    <a:pt x="2411" y="2928"/>
                  </a:lnTo>
                  <a:lnTo>
                    <a:pt x="2300" y="3706"/>
                  </a:lnTo>
                  <a:lnTo>
                    <a:pt x="2261" y="3753"/>
                  </a:lnTo>
                  <a:lnTo>
                    <a:pt x="2216" y="3766"/>
                  </a:lnTo>
                  <a:lnTo>
                    <a:pt x="2134" y="3736"/>
                  </a:lnTo>
                  <a:lnTo>
                    <a:pt x="2063" y="3692"/>
                  </a:lnTo>
                  <a:lnTo>
                    <a:pt x="1517" y="3214"/>
                  </a:lnTo>
                  <a:lnTo>
                    <a:pt x="1126" y="2969"/>
                  </a:lnTo>
                  <a:lnTo>
                    <a:pt x="996" y="2672"/>
                  </a:lnTo>
                  <a:lnTo>
                    <a:pt x="1066" y="2581"/>
                  </a:lnTo>
                  <a:lnTo>
                    <a:pt x="583" y="1485"/>
                  </a:lnTo>
                  <a:lnTo>
                    <a:pt x="281" y="942"/>
                  </a:lnTo>
                  <a:lnTo>
                    <a:pt x="0" y="554"/>
                  </a:lnTo>
                  <a:lnTo>
                    <a:pt x="24" y="525"/>
                  </a:lnTo>
                  <a:lnTo>
                    <a:pt x="242" y="796"/>
                  </a:lnTo>
                  <a:lnTo>
                    <a:pt x="500" y="1185"/>
                  </a:lnTo>
                  <a:lnTo>
                    <a:pt x="789" y="1770"/>
                  </a:lnTo>
                  <a:lnTo>
                    <a:pt x="1010" y="2281"/>
                  </a:lnTo>
                  <a:lnTo>
                    <a:pt x="1126" y="2610"/>
                  </a:lnTo>
                  <a:lnTo>
                    <a:pt x="1117" y="2701"/>
                  </a:lnTo>
                  <a:lnTo>
                    <a:pt x="1185" y="2808"/>
                  </a:lnTo>
                  <a:lnTo>
                    <a:pt x="1243" y="2969"/>
                  </a:lnTo>
                  <a:lnTo>
                    <a:pt x="1360" y="3049"/>
                  </a:lnTo>
                  <a:lnTo>
                    <a:pt x="1635" y="3120"/>
                  </a:lnTo>
                  <a:lnTo>
                    <a:pt x="1900" y="3139"/>
                  </a:lnTo>
                  <a:lnTo>
                    <a:pt x="2079" y="3108"/>
                  </a:lnTo>
                  <a:lnTo>
                    <a:pt x="2103" y="3060"/>
                  </a:lnTo>
                  <a:lnTo>
                    <a:pt x="2079" y="2928"/>
                  </a:lnTo>
                  <a:lnTo>
                    <a:pt x="2016" y="2775"/>
                  </a:lnTo>
                  <a:lnTo>
                    <a:pt x="1936" y="2775"/>
                  </a:lnTo>
                  <a:lnTo>
                    <a:pt x="1890" y="2838"/>
                  </a:lnTo>
                  <a:lnTo>
                    <a:pt x="1449" y="1473"/>
                  </a:lnTo>
                  <a:lnTo>
                    <a:pt x="1150" y="602"/>
                  </a:lnTo>
                  <a:lnTo>
                    <a:pt x="1958" y="0"/>
                  </a:lnTo>
                  <a:close/>
                </a:path>
              </a:pathLst>
            </a:custGeom>
            <a:solidFill>
              <a:srgbClr val="000000"/>
            </a:solidFill>
            <a:ln w="0">
              <a:solidFill>
                <a:srgbClr val="000000"/>
              </a:solidFill>
              <a:round/>
              <a:headEnd/>
              <a:tailEnd/>
            </a:ln>
          </p:spPr>
          <p:txBody>
            <a:bodyPr/>
            <a:lstStyle/>
            <a:p>
              <a:endParaRPr lang="en-US"/>
            </a:p>
          </p:txBody>
        </p:sp>
      </p:grpSp>
      <p:sp>
        <p:nvSpPr>
          <p:cNvPr id="51205" name="Rectangle 56"/>
          <p:cNvSpPr>
            <a:spLocks noChangeArrowheads="1"/>
          </p:cNvSpPr>
          <p:nvPr/>
        </p:nvSpPr>
        <p:spPr bwMode="auto">
          <a:xfrm rot="2880000">
            <a:off x="3882232" y="5130006"/>
            <a:ext cx="35083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rgbClr val="FF0000"/>
                </a:solidFill>
              </a:rPr>
              <a:t>1</a:t>
            </a:r>
            <a:endParaRPr lang="en-US" altLang="en-US" sz="2400" b="1">
              <a:solidFill>
                <a:schemeClr val="bg2"/>
              </a:solidFill>
            </a:endParaRPr>
          </a:p>
        </p:txBody>
      </p:sp>
      <p:sp>
        <p:nvSpPr>
          <p:cNvPr id="51206" name="Rectangle 57"/>
          <p:cNvSpPr>
            <a:spLocks noChangeArrowheads="1"/>
          </p:cNvSpPr>
          <p:nvPr/>
        </p:nvSpPr>
        <p:spPr bwMode="auto">
          <a:xfrm rot="-2580000">
            <a:off x="4968875" y="5121275"/>
            <a:ext cx="35083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rgbClr val="FF0000"/>
                </a:solidFill>
              </a:rPr>
              <a:t>2</a:t>
            </a:r>
          </a:p>
        </p:txBody>
      </p:sp>
      <p:sp>
        <p:nvSpPr>
          <p:cNvPr id="58" name="Rectangle 3"/>
          <p:cNvSpPr txBox="1">
            <a:spLocks noChangeArrowheads="1"/>
          </p:cNvSpPr>
          <p:nvPr/>
        </p:nvSpPr>
        <p:spPr bwMode="auto">
          <a:xfrm>
            <a:off x="457200" y="3429000"/>
            <a:ext cx="8229600" cy="1295400"/>
          </a:xfrm>
          <a:prstGeom prst="rect">
            <a:avLst/>
          </a:prstGeom>
          <a:solidFill>
            <a:schemeClr val="accent1">
              <a:lumMod val="60000"/>
              <a:lumOff val="40000"/>
            </a:schemeClr>
          </a:solidFill>
          <a:ln w="9525">
            <a:solidFill>
              <a:schemeClr val="accent5">
                <a:lumMod val="50000"/>
              </a:schemeClr>
            </a:solidFill>
            <a:miter lim="800000"/>
            <a:headEnd/>
            <a:tailEnd/>
          </a:ln>
        </p:spPr>
        <p:txBody>
          <a:bodyPr lIns="90488" tIns="44450" rIns="90488" bIns="44450"/>
          <a:lstStyle/>
          <a:p>
            <a:pPr marL="365125" indent="-255588" algn="ctr" eaLnBrk="0" hangingPunct="0">
              <a:spcBef>
                <a:spcPts val="300"/>
              </a:spcBef>
              <a:buClr>
                <a:srgbClr val="A04DA3"/>
              </a:buClr>
              <a:buFont typeface="Times" pitchFamily="34" charset="0"/>
              <a:buNone/>
              <a:defRPr/>
            </a:pPr>
            <a:r>
              <a:rPr lang="en-US" sz="3400" dirty="0">
                <a:latin typeface="+mn-lt"/>
              </a:rPr>
              <a:t>   A </a:t>
            </a:r>
            <a:r>
              <a:rPr lang="en-US" sz="3400" b="1" dirty="0">
                <a:solidFill>
                  <a:srgbClr val="0000CC"/>
                </a:solidFill>
                <a:latin typeface="+mn-lt"/>
              </a:rPr>
              <a:t>relevant benefit</a:t>
            </a:r>
            <a:r>
              <a:rPr lang="en-US" sz="3400" dirty="0">
                <a:solidFill>
                  <a:schemeClr val="accent2"/>
                </a:solidFill>
                <a:effectLst>
                  <a:outerShdw blurRad="38100" dist="38100" dir="2700000" algn="tl">
                    <a:srgbClr val="000000"/>
                  </a:outerShdw>
                </a:effectLst>
                <a:latin typeface="+mn-lt"/>
              </a:rPr>
              <a:t> </a:t>
            </a:r>
            <a:r>
              <a:rPr lang="en-US" sz="3400" dirty="0">
                <a:latin typeface="+mn-lt"/>
              </a:rPr>
              <a:t>is a benefit that differs between alternatives.</a:t>
            </a:r>
          </a:p>
        </p:txBody>
      </p:sp>
    </p:spTree>
  </p:cSld>
  <p:clrMapOvr>
    <a:masterClrMapping/>
  </p:clrMapOvr>
  <p:transition>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noFill/>
        </p:spPr>
        <p:txBody>
          <a:bodyPr lIns="90488" tIns="44450" rIns="90488" bIns="44450"/>
          <a:lstStyle/>
          <a:p>
            <a:r>
              <a:rPr lang="en-US" altLang="en-US" smtClean="0"/>
              <a:t>Identifying Relevant Costs</a:t>
            </a:r>
          </a:p>
        </p:txBody>
      </p:sp>
      <p:sp>
        <p:nvSpPr>
          <p:cNvPr id="307203" name="Rectangle 3"/>
          <p:cNvSpPr>
            <a:spLocks noGrp="1" noChangeArrowheads="1"/>
          </p:cNvSpPr>
          <p:nvPr>
            <p:ph idx="1"/>
          </p:nvPr>
        </p:nvSpPr>
        <p:spPr>
          <a:xfrm>
            <a:off x="457200" y="1563688"/>
            <a:ext cx="8229600" cy="4837112"/>
          </a:xfrm>
          <a:solidFill>
            <a:srgbClr val="DEEBF8"/>
          </a:solidFill>
          <a:ln w="12699">
            <a:solidFill>
              <a:srgbClr val="000000"/>
            </a:solidFill>
          </a:ln>
          <a:effectLst>
            <a:outerShdw dist="35921" dir="2700000" algn="ctr" rotWithShape="0">
              <a:srgbClr val="000000"/>
            </a:outerShdw>
          </a:effectLst>
        </p:spPr>
        <p:txBody>
          <a:bodyPr lIns="90488" tIns="44450" rIns="90488" bIns="44450"/>
          <a:lstStyle/>
          <a:p>
            <a:pPr algn="ctr">
              <a:buFont typeface="Times"/>
              <a:buNone/>
              <a:defRPr/>
            </a:pPr>
            <a:r>
              <a:rPr lang="en-US" b="1" dirty="0" smtClean="0">
                <a:solidFill>
                  <a:schemeClr val="tx2"/>
                </a:solidFill>
              </a:rPr>
              <a:t>An </a:t>
            </a:r>
            <a:r>
              <a:rPr lang="en-US" b="1" dirty="0" smtClean="0">
                <a:solidFill>
                  <a:srgbClr val="FF0000"/>
                </a:solidFill>
              </a:rPr>
              <a:t>avoidable cost </a:t>
            </a:r>
            <a:r>
              <a:rPr lang="en-US" b="1" dirty="0" smtClean="0">
                <a:solidFill>
                  <a:schemeClr val="tx2"/>
                </a:solidFill>
              </a:rPr>
              <a:t>is a cost that can be eliminated, in whole or in part, by choosing one alternative over another. Avoidable costs are relevant costs. Unavoidable costs are irrelevant costs.</a:t>
            </a:r>
          </a:p>
          <a:p>
            <a:pPr>
              <a:buFont typeface="Times"/>
              <a:buNone/>
              <a:defRPr/>
            </a:pPr>
            <a:r>
              <a:rPr lang="en-US" b="1" dirty="0" smtClean="0">
                <a:solidFill>
                  <a:schemeClr val="accent2"/>
                </a:solidFill>
              </a:rPr>
              <a:t/>
            </a:r>
            <a:br>
              <a:rPr lang="en-US" b="1" dirty="0" smtClean="0">
                <a:solidFill>
                  <a:schemeClr val="accent2"/>
                </a:solidFill>
              </a:rPr>
            </a:br>
            <a:r>
              <a:rPr lang="en-US" b="1" dirty="0" smtClean="0"/>
              <a:t>Two broad categories of costs are never relevant in any decision. They include: </a:t>
            </a:r>
          </a:p>
          <a:p>
            <a:pPr lvl="1">
              <a:buClrTx/>
              <a:buFont typeface="Wingdings" pitchFamily="2" charset="2"/>
              <a:buChar char=""/>
              <a:defRPr/>
            </a:pPr>
            <a:r>
              <a:rPr lang="en-US" b="1" dirty="0" smtClean="0">
                <a:solidFill>
                  <a:schemeClr val="tx1"/>
                </a:solidFill>
              </a:rPr>
              <a:t>Sunk costs.</a:t>
            </a:r>
          </a:p>
          <a:p>
            <a:pPr lvl="1">
              <a:buClrTx/>
              <a:buFont typeface="Wingdings" pitchFamily="2" charset="2"/>
              <a:buChar char=""/>
              <a:defRPr/>
            </a:pPr>
            <a:r>
              <a:rPr lang="en-US" b="1" dirty="0" smtClean="0">
                <a:solidFill>
                  <a:schemeClr val="tx1"/>
                </a:solidFill>
              </a:rPr>
              <a:t>A future cost that does not differ between the alternatives.</a:t>
            </a:r>
          </a:p>
        </p:txBody>
      </p:sp>
    </p:spTree>
  </p:cSld>
  <p:clrMapOvr>
    <a:masterClrMapping/>
  </p:clrMapOvr>
  <p:transition>
    <p:strips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304800" y="1752600"/>
            <a:ext cx="8305800" cy="2743200"/>
          </a:xfrm>
          <a:prstGeom prst="rect">
            <a:avLst/>
          </a:prstGeom>
          <a:solidFill>
            <a:srgbClr val="EBF7FF"/>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0419" name="Rectangle 3"/>
          <p:cNvSpPr>
            <a:spLocks noGrp="1" noChangeArrowheads="1"/>
          </p:cNvSpPr>
          <p:nvPr>
            <p:ph type="title"/>
          </p:nvPr>
        </p:nvSpPr>
        <p:spPr/>
        <p:txBody>
          <a:bodyPr lIns="90488" tIns="44450" rIns="90488" bIns="44450">
            <a:normAutofit fontScale="90000"/>
          </a:bodyPr>
          <a:lstStyle/>
          <a:p>
            <a:pPr>
              <a:defRPr/>
            </a:pPr>
            <a:r>
              <a:rPr lang="en-US" dirty="0" smtClean="0"/>
              <a:t>Decision Making: A Two-Step Process</a:t>
            </a:r>
          </a:p>
        </p:txBody>
      </p:sp>
      <p:pic>
        <p:nvPicPr>
          <p:cNvPr id="532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4648200"/>
            <a:ext cx="2646363" cy="196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3253" name="Group 5"/>
          <p:cNvGrpSpPr>
            <a:grpSpLocks/>
          </p:cNvGrpSpPr>
          <p:nvPr/>
        </p:nvGrpSpPr>
        <p:grpSpPr bwMode="auto">
          <a:xfrm>
            <a:off x="457200" y="1905000"/>
            <a:ext cx="8610600" cy="2465388"/>
            <a:chOff x="288" y="1104"/>
            <a:chExt cx="5424" cy="1553"/>
          </a:xfrm>
        </p:grpSpPr>
        <p:sp>
          <p:nvSpPr>
            <p:cNvPr id="53254" name="Text Box 6"/>
            <p:cNvSpPr txBox="1">
              <a:spLocks noChangeArrowheads="1"/>
            </p:cNvSpPr>
            <p:nvPr/>
          </p:nvSpPr>
          <p:spPr bwMode="auto">
            <a:xfrm>
              <a:off x="1008" y="1104"/>
              <a:ext cx="4704"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t>Eliminate costs and benefits that do not differ between alternatives.</a:t>
              </a:r>
            </a:p>
            <a:p>
              <a:pPr eaLnBrk="1" hangingPunct="1">
                <a:spcBef>
                  <a:spcPct val="50000"/>
                </a:spcBef>
              </a:pPr>
              <a:r>
                <a:rPr lang="en-US" altLang="en-US" sz="2400" b="1"/>
                <a:t>Use the remaining costs and benefits that      differ between alternatives in making the decision.  The costs that remain are the differential, or avoidable, costs.</a:t>
              </a:r>
            </a:p>
          </p:txBody>
        </p:sp>
        <p:sp>
          <p:nvSpPr>
            <p:cNvPr id="53255" name="Text Box 7"/>
            <p:cNvSpPr txBox="1">
              <a:spLocks noChangeArrowheads="1"/>
            </p:cNvSpPr>
            <p:nvPr/>
          </p:nvSpPr>
          <p:spPr bwMode="auto">
            <a:xfrm>
              <a:off x="288" y="1104"/>
              <a:ext cx="7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spcBef>
                  <a:spcPct val="50000"/>
                </a:spcBef>
              </a:pPr>
              <a:r>
                <a:rPr lang="en-US" altLang="en-US" sz="2400" b="1"/>
                <a:t>Step 1</a:t>
              </a:r>
            </a:p>
          </p:txBody>
        </p:sp>
        <p:sp>
          <p:nvSpPr>
            <p:cNvPr id="53256" name="Text Box 8"/>
            <p:cNvSpPr txBox="1">
              <a:spLocks noChangeArrowheads="1"/>
            </p:cNvSpPr>
            <p:nvPr/>
          </p:nvSpPr>
          <p:spPr bwMode="auto">
            <a:xfrm>
              <a:off x="288" y="1680"/>
              <a:ext cx="7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spcBef>
                  <a:spcPct val="50000"/>
                </a:spcBef>
              </a:pPr>
              <a:r>
                <a:rPr lang="en-US" altLang="en-US" sz="2400" b="1"/>
                <a:t>Step 2</a:t>
              </a:r>
            </a:p>
          </p:txBody>
        </p:sp>
      </p:grpSp>
    </p:spTree>
  </p:cSld>
  <p:clrMapOvr>
    <a:masterClrMapping/>
  </p:clrMapOvr>
  <p:transition>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lIns="90488" tIns="44450" rIns="90488" bIns="44450">
            <a:normAutofit fontScale="90000"/>
          </a:bodyPr>
          <a:lstStyle/>
          <a:p>
            <a:pPr>
              <a:defRPr/>
            </a:pPr>
            <a:r>
              <a:rPr lang="en-US" smtClean="0"/>
              <a:t>Different Costs for Different Purposes</a:t>
            </a:r>
          </a:p>
        </p:txBody>
      </p:sp>
      <p:sp>
        <p:nvSpPr>
          <p:cNvPr id="54275" name="Text Box 3"/>
          <p:cNvSpPr txBox="1">
            <a:spLocks noChangeArrowheads="1"/>
          </p:cNvSpPr>
          <p:nvPr/>
        </p:nvSpPr>
        <p:spPr bwMode="auto">
          <a:xfrm>
            <a:off x="4343400" y="1498600"/>
            <a:ext cx="4191000" cy="5130800"/>
          </a:xfrm>
          <a:prstGeom prst="rect">
            <a:avLst/>
          </a:prstGeom>
          <a:solidFill>
            <a:srgbClr val="FFFF99"/>
          </a:solidFill>
          <a:ln w="9525">
            <a:solidFill>
              <a:schemeClr val="accent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3000" b="1">
                <a:solidFill>
                  <a:srgbClr val="3E5D78"/>
                </a:solidFill>
              </a:rPr>
              <a:t>Costs that are relevant in one decision situation may not be relevant in another context. Thus, in each decision situation, the manager must examine the data at hand and isolate the relevant costs. </a:t>
            </a:r>
          </a:p>
        </p:txBody>
      </p:sp>
      <p:pic>
        <p:nvPicPr>
          <p:cNvPr id="5427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45680">
            <a:off x="350838" y="2193925"/>
            <a:ext cx="3741737"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trips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altLang="en-US" sz="3600" smtClean="0"/>
              <a:t>Total and Differential Cost Approaches</a:t>
            </a:r>
          </a:p>
        </p:txBody>
      </p:sp>
      <p:sp>
        <p:nvSpPr>
          <p:cNvPr id="4100" name="Text Box 3"/>
          <p:cNvSpPr txBox="1">
            <a:spLocks noChangeArrowheads="1"/>
          </p:cNvSpPr>
          <p:nvPr/>
        </p:nvSpPr>
        <p:spPr bwMode="auto">
          <a:xfrm>
            <a:off x="381000" y="1524000"/>
            <a:ext cx="83820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a:t>The management of a company is considering a new labor saving machine that rents for $3,000 per year. Data about the company’s annual sales and costs with and without the new machine are:</a:t>
            </a:r>
          </a:p>
        </p:txBody>
      </p:sp>
      <p:graphicFrame>
        <p:nvGraphicFramePr>
          <p:cNvPr id="4098" name="Object 2"/>
          <p:cNvGraphicFramePr>
            <a:graphicFrameLocks noChangeAspect="1"/>
          </p:cNvGraphicFramePr>
          <p:nvPr>
            <p:extLst>
              <p:ext uri="{D42A27DB-BD31-4B8C-83A1-F6EECF244321}">
                <p14:modId xmlns:p14="http://schemas.microsoft.com/office/powerpoint/2010/main" val="1502629636"/>
              </p:ext>
            </p:extLst>
          </p:nvPr>
        </p:nvGraphicFramePr>
        <p:xfrm>
          <a:off x="228600" y="2625725"/>
          <a:ext cx="9525000" cy="4079875"/>
        </p:xfrm>
        <a:graphic>
          <a:graphicData uri="http://schemas.openxmlformats.org/presentationml/2006/ole">
            <mc:AlternateContent xmlns:mc="http://schemas.openxmlformats.org/markup-compatibility/2006">
              <mc:Choice xmlns:v="urn:schemas-microsoft-com:vml" Requires="v">
                <p:oleObj spid="_x0000_s4112" name="Worksheet" r:id="rId4" imgW="5591326" imgH="2657475" progId="Excel.Sheet.8">
                  <p:embed/>
                </p:oleObj>
              </mc:Choice>
              <mc:Fallback>
                <p:oleObj name="Worksheet" r:id="rId4" imgW="5591326" imgH="2657475" progId="Excel.Sheet.8">
                  <p:embed/>
                  <p:pic>
                    <p:nvPicPr>
                      <p:cNvPr id="0" name="Object 2"/>
                      <p:cNvPicPr>
                        <a:picLocks noChangeAspect="1" noChangeArrowheads="1"/>
                      </p:cNvPicPr>
                      <p:nvPr/>
                    </p:nvPicPr>
                    <p:blipFill>
                      <a:blip r:embed="rId5"/>
                      <a:srcRect/>
                      <a:stretch>
                        <a:fillRect/>
                      </a:stretch>
                    </p:blipFill>
                    <p:spPr bwMode="auto">
                      <a:xfrm>
                        <a:off x="228600" y="2625725"/>
                        <a:ext cx="9525000" cy="4079875"/>
                      </a:xfrm>
                      <a:prstGeom prst="rect">
                        <a:avLst/>
                      </a:prstGeom>
                      <a:noFill/>
                      <a:ln>
                        <a:noFill/>
                      </a:ln>
                      <a:effectLst/>
                    </p:spPr>
                  </p:pic>
                </p:oleObj>
              </mc:Fallback>
            </mc:AlternateContent>
          </a:graphicData>
        </a:graphic>
      </p:graphicFrame>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altLang="en-US" sz="3600" smtClean="0"/>
              <a:t>Total and Differential Cost Approaches</a:t>
            </a:r>
          </a:p>
        </p:txBody>
      </p:sp>
      <p:sp>
        <p:nvSpPr>
          <p:cNvPr id="4100" name="Text Box 3"/>
          <p:cNvSpPr txBox="1">
            <a:spLocks noChangeArrowheads="1"/>
          </p:cNvSpPr>
          <p:nvPr/>
        </p:nvSpPr>
        <p:spPr bwMode="auto">
          <a:xfrm>
            <a:off x="381000" y="1524000"/>
            <a:ext cx="83820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a:t>The management of a company is considering a new labor saving machine that rents for $3,000 per year. Data about the company’s annual sales and costs with and without the new machine are:</a:t>
            </a:r>
          </a:p>
        </p:txBody>
      </p:sp>
      <p:graphicFrame>
        <p:nvGraphicFramePr>
          <p:cNvPr id="4098" name="Object 2"/>
          <p:cNvGraphicFramePr>
            <a:graphicFrameLocks noChangeAspect="1"/>
          </p:cNvGraphicFramePr>
          <p:nvPr>
            <p:extLst>
              <p:ext uri="{D42A27DB-BD31-4B8C-83A1-F6EECF244321}">
                <p14:modId xmlns:p14="http://schemas.microsoft.com/office/powerpoint/2010/main" val="3513103982"/>
              </p:ext>
            </p:extLst>
          </p:nvPr>
        </p:nvGraphicFramePr>
        <p:xfrm>
          <a:off x="228600" y="2625725"/>
          <a:ext cx="8686800" cy="4079875"/>
        </p:xfrm>
        <a:graphic>
          <a:graphicData uri="http://schemas.openxmlformats.org/presentationml/2006/ole">
            <mc:AlternateContent xmlns:mc="http://schemas.openxmlformats.org/markup-compatibility/2006">
              <mc:Choice xmlns:v="urn:schemas-microsoft-com:vml" Requires="v">
                <p:oleObj spid="_x0000_s193538" name="Worksheet" r:id="rId4" imgW="5657721" imgH="2657475" progId="Excel.Sheet.8">
                  <p:embed/>
                </p:oleObj>
              </mc:Choice>
              <mc:Fallback>
                <p:oleObj name="Worksheet" r:id="rId4" imgW="5657721" imgH="2657475" progId="Excel.Sheet.8">
                  <p:embed/>
                  <p:pic>
                    <p:nvPicPr>
                      <p:cNvPr id="0" name=""/>
                      <p:cNvPicPr>
                        <a:picLocks noChangeAspect="1" noChangeArrowheads="1"/>
                      </p:cNvPicPr>
                      <p:nvPr/>
                    </p:nvPicPr>
                    <p:blipFill>
                      <a:blip r:embed="rId5"/>
                      <a:srcRect/>
                      <a:stretch>
                        <a:fillRect/>
                      </a:stretch>
                    </p:blipFill>
                    <p:spPr bwMode="auto">
                      <a:xfrm>
                        <a:off x="228600" y="2625725"/>
                        <a:ext cx="8686800" cy="407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992162903"/>
      </p:ext>
    </p:extLst>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noFill/>
        </p:spPr>
        <p:txBody>
          <a:bodyPr/>
          <a:lstStyle/>
          <a:p>
            <a:r>
              <a:rPr lang="en-US" altLang="en-US" sz="3600" smtClean="0"/>
              <a:t>Total and Differential Cost Approaches</a:t>
            </a:r>
          </a:p>
        </p:txBody>
      </p:sp>
      <p:sp>
        <p:nvSpPr>
          <p:cNvPr id="5125" name="Text Box 4"/>
          <p:cNvSpPr txBox="1">
            <a:spLocks noChangeArrowheads="1"/>
          </p:cNvSpPr>
          <p:nvPr/>
        </p:nvSpPr>
        <p:spPr bwMode="auto">
          <a:xfrm>
            <a:off x="228600" y="1447800"/>
            <a:ext cx="8686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b="1">
                <a:solidFill>
                  <a:srgbClr val="000000"/>
                </a:solidFill>
              </a:rPr>
              <a:t>As you can see, the only costs that differ between the alternatives are the direct labor costs savings and the increase in fixed rental costs.</a:t>
            </a:r>
          </a:p>
        </p:txBody>
      </p:sp>
      <p:graphicFrame>
        <p:nvGraphicFramePr>
          <p:cNvPr id="5122" name="Object 4"/>
          <p:cNvGraphicFramePr>
            <a:graphicFrameLocks noChangeAspect="1"/>
          </p:cNvGraphicFramePr>
          <p:nvPr/>
        </p:nvGraphicFramePr>
        <p:xfrm>
          <a:off x="228600" y="2625725"/>
          <a:ext cx="8686800" cy="4079875"/>
        </p:xfrm>
        <a:graphic>
          <a:graphicData uri="http://schemas.openxmlformats.org/presentationml/2006/ole">
            <mc:AlternateContent xmlns:mc="http://schemas.openxmlformats.org/markup-compatibility/2006">
              <mc:Choice xmlns:v="urn:schemas-microsoft-com:vml" Requires="v">
                <p:oleObj spid="_x0000_s5141" name="Worksheet" r:id="rId4" imgW="5658307" imgH="2657856" progId="Excel.Sheet.8">
                  <p:embed/>
                </p:oleObj>
              </mc:Choice>
              <mc:Fallback>
                <p:oleObj name="Worksheet" r:id="rId4" imgW="5658307" imgH="2657856" progId="Excel.Shee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625725"/>
                        <a:ext cx="8686800" cy="407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5"/>
          <p:cNvGrpSpPr>
            <a:grpSpLocks/>
          </p:cNvGrpSpPr>
          <p:nvPr/>
        </p:nvGrpSpPr>
        <p:grpSpPr bwMode="auto">
          <a:xfrm>
            <a:off x="1371600" y="3810000"/>
            <a:ext cx="6324600" cy="2590800"/>
            <a:chOff x="1152" y="2304"/>
            <a:chExt cx="3984" cy="1632"/>
          </a:xfrm>
        </p:grpSpPr>
        <p:sp>
          <p:nvSpPr>
            <p:cNvPr id="329734" name="Rectangle 6"/>
            <p:cNvSpPr>
              <a:spLocks noChangeArrowheads="1"/>
            </p:cNvSpPr>
            <p:nvPr/>
          </p:nvSpPr>
          <p:spPr bwMode="auto">
            <a:xfrm>
              <a:off x="1152" y="2304"/>
              <a:ext cx="3984" cy="1632"/>
            </a:xfrm>
            <a:prstGeom prst="rect">
              <a:avLst/>
            </a:prstGeom>
            <a:solidFill>
              <a:srgbClr val="FFFF99"/>
            </a:solidFill>
            <a:ln w="9525">
              <a:solidFill>
                <a:srgbClr val="000000"/>
              </a:solidFill>
              <a:miter lim="800000"/>
              <a:headEnd/>
              <a:tailEnd/>
            </a:ln>
            <a:effectLst>
              <a:outerShdw dist="35921" dir="2700000" algn="ctr" rotWithShape="0">
                <a:srgbClr val="000000"/>
              </a:outerShdw>
            </a:effectLst>
          </p:spPr>
          <p:txBody>
            <a:bodyPr wrap="none" anchor="ctr"/>
            <a:lstStyle/>
            <a:p>
              <a:pPr algn="ctr">
                <a:defRPr/>
              </a:pPr>
              <a:r>
                <a:rPr lang="en-US" sz="2200" b="1" dirty="0">
                  <a:solidFill>
                    <a:srgbClr val="663300"/>
                  </a:solidFill>
                  <a:latin typeface="Arial" charset="0"/>
                </a:rPr>
                <a:t>We can efficiently analyze the decision by</a:t>
              </a:r>
              <a:br>
                <a:rPr lang="en-US" sz="2200" b="1" dirty="0">
                  <a:solidFill>
                    <a:srgbClr val="663300"/>
                  </a:solidFill>
                  <a:latin typeface="Arial" charset="0"/>
                </a:rPr>
              </a:br>
              <a:r>
                <a:rPr lang="en-US" sz="2200" b="1" dirty="0">
                  <a:solidFill>
                    <a:srgbClr val="663300"/>
                  </a:solidFill>
                  <a:latin typeface="Arial" charset="0"/>
                </a:rPr>
                <a:t>looking at the different costs and revenues </a:t>
              </a:r>
              <a:br>
                <a:rPr lang="en-US" sz="2200" b="1" dirty="0">
                  <a:solidFill>
                    <a:srgbClr val="663300"/>
                  </a:solidFill>
                  <a:latin typeface="Arial" charset="0"/>
                </a:rPr>
              </a:br>
              <a:r>
                <a:rPr lang="en-US" sz="2200" b="1" dirty="0">
                  <a:solidFill>
                    <a:srgbClr val="663300"/>
                  </a:solidFill>
                  <a:latin typeface="Arial" charset="0"/>
                </a:rPr>
                <a:t>and arrive at the same solution</a:t>
              </a:r>
              <a:r>
                <a:rPr lang="en-US" sz="2400" b="1" dirty="0">
                  <a:latin typeface="Times New Roman" pitchFamily="18" charset="0"/>
                </a:rPr>
                <a:t>.</a:t>
              </a:r>
            </a:p>
            <a:p>
              <a:pPr algn="ctr">
                <a:defRPr/>
              </a:pPr>
              <a:endParaRPr lang="en-US" sz="2400" b="1" dirty="0">
                <a:latin typeface="Times New Roman" pitchFamily="18" charset="0"/>
              </a:endParaRPr>
            </a:p>
            <a:p>
              <a:pPr algn="ctr">
                <a:defRPr/>
              </a:pPr>
              <a:endParaRPr lang="en-US" sz="2400" dirty="0">
                <a:latin typeface="Times New Roman" pitchFamily="18" charset="0"/>
              </a:endParaRPr>
            </a:p>
            <a:p>
              <a:pPr algn="ctr">
                <a:defRPr/>
              </a:pPr>
              <a:endParaRPr lang="en-US" sz="2400" dirty="0">
                <a:latin typeface="Times New Roman" pitchFamily="18" charset="0"/>
              </a:endParaRPr>
            </a:p>
            <a:p>
              <a:pPr algn="ctr">
                <a:defRPr/>
              </a:pPr>
              <a:endParaRPr lang="en-US" sz="2400" dirty="0">
                <a:latin typeface="Times New Roman" pitchFamily="18" charset="0"/>
              </a:endParaRPr>
            </a:p>
          </p:txBody>
        </p:sp>
        <p:graphicFrame>
          <p:nvGraphicFramePr>
            <p:cNvPr id="5123" name="Object 3"/>
            <p:cNvGraphicFramePr>
              <a:graphicFrameLocks noChangeAspect="1"/>
            </p:cNvGraphicFramePr>
            <p:nvPr/>
          </p:nvGraphicFramePr>
          <p:xfrm>
            <a:off x="1252" y="3077"/>
            <a:ext cx="3791" cy="763"/>
          </p:xfrm>
          <a:graphic>
            <a:graphicData uri="http://schemas.openxmlformats.org/presentationml/2006/ole">
              <mc:AlternateContent xmlns:mc="http://schemas.openxmlformats.org/markup-compatibility/2006">
                <mc:Choice xmlns:v="urn:schemas-microsoft-com:vml" Requires="v">
                  <p:oleObj spid="_x0000_s5142" name="Worksheet" r:id="rId6" imgW="4429078" imgH="904858" progId="Excel.Sheet.8">
                    <p:embed/>
                  </p:oleObj>
                </mc:Choice>
                <mc:Fallback>
                  <p:oleObj name="Worksheet" r:id="rId6" imgW="4429078" imgH="904858" progId="Excel.Sheet.8">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2" y="3077"/>
                          <a:ext cx="3791" cy="763"/>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noFill/>
        </p:spPr>
        <p:txBody>
          <a:bodyPr/>
          <a:lstStyle/>
          <a:p>
            <a:r>
              <a:rPr lang="en-US" altLang="en-US" sz="3600" smtClean="0"/>
              <a:t>Total and Differential Cost Approaches</a:t>
            </a:r>
          </a:p>
        </p:txBody>
      </p:sp>
      <p:sp>
        <p:nvSpPr>
          <p:cNvPr id="59395" name="Text Box 3"/>
          <p:cNvSpPr txBox="1">
            <a:spLocks noChangeArrowheads="1"/>
          </p:cNvSpPr>
          <p:nvPr/>
        </p:nvSpPr>
        <p:spPr bwMode="auto">
          <a:xfrm>
            <a:off x="457200" y="1676400"/>
            <a:ext cx="8153400" cy="4373563"/>
          </a:xfrm>
          <a:prstGeom prst="rect">
            <a:avLst/>
          </a:prstGeom>
          <a:solidFill>
            <a:srgbClr val="EBF7FF"/>
          </a:solidFill>
          <a:ln w="9525">
            <a:solidFill>
              <a:schemeClr val="tx2"/>
            </a:solidFill>
            <a:miter lim="800000"/>
            <a:headEnd/>
            <a:tailEnd/>
          </a:ln>
        </p:spPr>
        <p:txBody>
          <a:bodyPr>
            <a:spAutoFit/>
          </a:bodyPr>
          <a:lstStyle>
            <a:lvl1pPr marL="457200" indent="-4572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800" b="1">
                <a:solidFill>
                  <a:schemeClr val="tx2"/>
                </a:solidFill>
              </a:rPr>
              <a:t>Using the differential approach is desirable for two reasons:</a:t>
            </a:r>
          </a:p>
          <a:p>
            <a:pPr eaLnBrk="1" hangingPunct="1">
              <a:spcBef>
                <a:spcPct val="50000"/>
              </a:spcBef>
              <a:buFontTx/>
              <a:buAutoNum type="arabicPeriod"/>
            </a:pPr>
            <a:r>
              <a:rPr lang="en-US" altLang="en-US" sz="2800" b="1">
                <a:solidFill>
                  <a:schemeClr val="tx2"/>
                </a:solidFill>
              </a:rPr>
              <a:t>Only rarely will enough information be available to prepare detailed income statements for both alternatives.</a:t>
            </a:r>
          </a:p>
          <a:p>
            <a:pPr eaLnBrk="1" hangingPunct="1">
              <a:spcBef>
                <a:spcPct val="50000"/>
              </a:spcBef>
              <a:buFontTx/>
              <a:buAutoNum type="arabicPeriod"/>
            </a:pPr>
            <a:r>
              <a:rPr lang="en-US" altLang="en-US" sz="2800" b="1">
                <a:solidFill>
                  <a:schemeClr val="tx2"/>
                </a:solidFill>
              </a:rPr>
              <a:t>Mingling irrelevant costs with relevant costs may cause confusion and distract attention away from the information that is really critical.</a:t>
            </a:r>
          </a:p>
        </p:txBody>
      </p:sp>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3"/>
          <p:cNvSpPr txBox="1">
            <a:spLocks noChangeArrowheads="1"/>
          </p:cNvSpPr>
          <p:nvPr/>
        </p:nvSpPr>
        <p:spPr bwMode="auto">
          <a:xfrm>
            <a:off x="1905000" y="2057400"/>
            <a:ext cx="5334000" cy="1138773"/>
          </a:xfrm>
          <a:prstGeom prst="rect">
            <a:avLst/>
          </a:prstGeom>
          <a:solidFill>
            <a:schemeClr val="bg1"/>
          </a:solidFill>
          <a:ln w="76200">
            <a:solidFill>
              <a:schemeClr val="accent6">
                <a:lumMod val="50000"/>
              </a:schemeClr>
            </a:solidFill>
            <a:miter lim="800000"/>
            <a:headEnd/>
            <a:tailEnd/>
          </a:ln>
          <a:effectLst/>
        </p:spPr>
        <p:txBody>
          <a:bodyPr>
            <a:spAutoFit/>
          </a:bodyPr>
          <a:lstStyle/>
          <a:p>
            <a:pPr algn="ctr" fontAlgn="auto">
              <a:spcBef>
                <a:spcPct val="50000"/>
              </a:spcBef>
              <a:spcAft>
                <a:spcPts val="0"/>
              </a:spcAft>
              <a:defRPr/>
            </a:pPr>
            <a:r>
              <a:rPr lang="en-US" sz="3400" b="1" dirty="0">
                <a:solidFill>
                  <a:schemeClr val="accent6">
                    <a:lumMod val="75000"/>
                  </a:schemeClr>
                </a:solidFill>
                <a:latin typeface="+mj-lt"/>
              </a:rPr>
              <a:t> </a:t>
            </a:r>
            <a:r>
              <a:rPr lang="en-US" sz="3400" b="1" dirty="0">
                <a:solidFill>
                  <a:srgbClr val="FF0000"/>
                </a:solidFill>
                <a:latin typeface="+mj-lt"/>
              </a:rPr>
              <a:t>A</a:t>
            </a:r>
            <a:r>
              <a:rPr lang="en-US" sz="3400" b="1" dirty="0" smtClean="0">
                <a:solidFill>
                  <a:srgbClr val="FF0000"/>
                </a:solidFill>
                <a:latin typeface="+mj-lt"/>
              </a:rPr>
              <a:t>dd</a:t>
            </a:r>
            <a:r>
              <a:rPr lang="en-US" sz="3400" b="1" dirty="0" smtClean="0">
                <a:solidFill>
                  <a:schemeClr val="accent6">
                    <a:lumMod val="75000"/>
                  </a:schemeClr>
                </a:solidFill>
                <a:latin typeface="+mj-lt"/>
              </a:rPr>
              <a:t> </a:t>
            </a:r>
            <a:r>
              <a:rPr lang="en-US" sz="3400" b="1" dirty="0">
                <a:solidFill>
                  <a:schemeClr val="accent6">
                    <a:lumMod val="75000"/>
                  </a:schemeClr>
                </a:solidFill>
                <a:latin typeface="+mj-lt"/>
              </a:rPr>
              <a:t>or </a:t>
            </a:r>
            <a:r>
              <a:rPr lang="en-US" sz="3400" b="1" dirty="0" smtClean="0">
                <a:solidFill>
                  <a:srgbClr val="FF0000"/>
                </a:solidFill>
                <a:latin typeface="+mj-lt"/>
              </a:rPr>
              <a:t>drop</a:t>
            </a:r>
            <a:r>
              <a:rPr lang="en-US" sz="3400" b="1" dirty="0" smtClean="0">
                <a:solidFill>
                  <a:schemeClr val="accent6">
                    <a:lumMod val="75000"/>
                  </a:schemeClr>
                </a:solidFill>
                <a:latin typeface="+mj-lt"/>
              </a:rPr>
              <a:t> a business segment</a:t>
            </a:r>
            <a:endParaRPr lang="en-US" sz="3400" b="1" dirty="0">
              <a:solidFill>
                <a:schemeClr val="accent6">
                  <a:lumMod val="75000"/>
                </a:schemeClr>
              </a:solidFill>
              <a:latin typeface="+mj-lt"/>
            </a:endParaRPr>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3"/>
          <p:cNvSpPr txBox="1">
            <a:spLocks noChangeArrowheads="1"/>
          </p:cNvSpPr>
          <p:nvPr/>
        </p:nvSpPr>
        <p:spPr bwMode="auto">
          <a:xfrm>
            <a:off x="1905000" y="2847975"/>
            <a:ext cx="5334000" cy="615553"/>
          </a:xfrm>
          <a:prstGeom prst="rect">
            <a:avLst/>
          </a:prstGeom>
          <a:solidFill>
            <a:schemeClr val="bg1"/>
          </a:solidFill>
          <a:ln w="76200">
            <a:solidFill>
              <a:schemeClr val="accent6">
                <a:lumMod val="50000"/>
              </a:schemeClr>
            </a:solidFill>
            <a:miter lim="800000"/>
            <a:headEnd/>
            <a:tailEnd/>
          </a:ln>
          <a:effectLst/>
        </p:spPr>
        <p:txBody>
          <a:bodyPr>
            <a:spAutoFit/>
          </a:bodyPr>
          <a:lstStyle/>
          <a:p>
            <a:pPr algn="ctr" fontAlgn="auto">
              <a:spcBef>
                <a:spcPct val="50000"/>
              </a:spcBef>
              <a:spcAft>
                <a:spcPts val="0"/>
              </a:spcAft>
              <a:defRPr/>
            </a:pPr>
            <a:r>
              <a:rPr lang="en-US" sz="3400" b="1" dirty="0" smtClean="0">
                <a:solidFill>
                  <a:srgbClr val="FF0000"/>
                </a:solidFill>
                <a:latin typeface="+mj-lt"/>
              </a:rPr>
              <a:t>make</a:t>
            </a:r>
            <a:r>
              <a:rPr lang="en-US" sz="3400" b="1" dirty="0" smtClean="0">
                <a:solidFill>
                  <a:schemeClr val="accent6">
                    <a:lumMod val="75000"/>
                  </a:schemeClr>
                </a:solidFill>
                <a:latin typeface="+mj-lt"/>
              </a:rPr>
              <a:t> </a:t>
            </a:r>
            <a:r>
              <a:rPr lang="en-US" sz="3400" b="1" dirty="0">
                <a:solidFill>
                  <a:schemeClr val="accent6">
                    <a:lumMod val="75000"/>
                  </a:schemeClr>
                </a:solidFill>
                <a:latin typeface="+mj-lt"/>
              </a:rPr>
              <a:t>or </a:t>
            </a:r>
            <a:r>
              <a:rPr lang="en-US" sz="3400" b="1" dirty="0" smtClean="0">
                <a:solidFill>
                  <a:srgbClr val="FF0000"/>
                </a:solidFill>
                <a:latin typeface="+mj-lt"/>
              </a:rPr>
              <a:t>buy</a:t>
            </a:r>
            <a:endParaRPr lang="en-US" sz="3400" b="1" dirty="0">
              <a:solidFill>
                <a:srgbClr val="FF0000"/>
              </a:solidFill>
              <a:latin typeface="+mj-lt"/>
            </a:endParaRPr>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3"/>
          <p:cNvSpPr txBox="1">
            <a:spLocks noChangeArrowheads="1"/>
          </p:cNvSpPr>
          <p:nvPr/>
        </p:nvSpPr>
        <p:spPr bwMode="auto">
          <a:xfrm>
            <a:off x="1905000" y="2320925"/>
            <a:ext cx="5334000" cy="1138773"/>
          </a:xfrm>
          <a:prstGeom prst="rect">
            <a:avLst/>
          </a:prstGeom>
          <a:solidFill>
            <a:schemeClr val="bg1"/>
          </a:solidFill>
          <a:ln w="76200">
            <a:solidFill>
              <a:schemeClr val="accent6">
                <a:lumMod val="50000"/>
              </a:schemeClr>
            </a:solidFill>
            <a:miter lim="800000"/>
            <a:headEnd/>
            <a:tailEnd/>
          </a:ln>
          <a:effectLst/>
        </p:spPr>
        <p:txBody>
          <a:bodyPr>
            <a:spAutoFit/>
          </a:bodyPr>
          <a:lstStyle/>
          <a:p>
            <a:pPr algn="ctr" fontAlgn="auto">
              <a:spcBef>
                <a:spcPct val="50000"/>
              </a:spcBef>
              <a:spcAft>
                <a:spcPts val="0"/>
              </a:spcAft>
              <a:defRPr/>
            </a:pPr>
            <a:r>
              <a:rPr lang="en-US" sz="3400" b="1" dirty="0" smtClean="0">
                <a:solidFill>
                  <a:srgbClr val="FF0000"/>
                </a:solidFill>
                <a:latin typeface="+mj-lt"/>
              </a:rPr>
              <a:t>Accept</a:t>
            </a:r>
            <a:r>
              <a:rPr lang="en-US" sz="3400" b="1" dirty="0" smtClean="0">
                <a:solidFill>
                  <a:schemeClr val="accent6">
                    <a:lumMod val="75000"/>
                  </a:schemeClr>
                </a:solidFill>
                <a:latin typeface="+mj-lt"/>
              </a:rPr>
              <a:t> or </a:t>
            </a:r>
            <a:r>
              <a:rPr lang="en-US" sz="3400" b="1" dirty="0" smtClean="0">
                <a:solidFill>
                  <a:srgbClr val="FF0000"/>
                </a:solidFill>
                <a:latin typeface="+mj-lt"/>
              </a:rPr>
              <a:t>Reject</a:t>
            </a:r>
            <a:r>
              <a:rPr lang="en-US" sz="3400" b="1" dirty="0" smtClean="0">
                <a:solidFill>
                  <a:schemeClr val="accent6">
                    <a:lumMod val="75000"/>
                  </a:schemeClr>
                </a:solidFill>
                <a:latin typeface="+mj-lt"/>
              </a:rPr>
              <a:t> a special order</a:t>
            </a:r>
            <a:endParaRPr lang="en-US" sz="3400" b="1" dirty="0">
              <a:solidFill>
                <a:schemeClr val="accent6">
                  <a:lumMod val="75000"/>
                </a:schemeClr>
              </a:solidFill>
              <a:latin typeface="+mj-lt"/>
            </a:endParaRPr>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3"/>
          <p:cNvSpPr txBox="1">
            <a:spLocks noChangeArrowheads="1"/>
          </p:cNvSpPr>
          <p:nvPr/>
        </p:nvSpPr>
        <p:spPr bwMode="auto">
          <a:xfrm>
            <a:off x="1905000" y="2593975"/>
            <a:ext cx="5334000" cy="1138773"/>
          </a:xfrm>
          <a:prstGeom prst="rect">
            <a:avLst/>
          </a:prstGeom>
          <a:solidFill>
            <a:schemeClr val="bg1"/>
          </a:solidFill>
          <a:ln w="76200">
            <a:solidFill>
              <a:schemeClr val="accent6">
                <a:lumMod val="50000"/>
              </a:schemeClr>
            </a:solidFill>
            <a:miter lim="800000"/>
            <a:headEnd/>
            <a:tailEnd/>
          </a:ln>
          <a:effectLst/>
        </p:spPr>
        <p:txBody>
          <a:bodyPr>
            <a:spAutoFit/>
          </a:bodyPr>
          <a:lstStyle/>
          <a:p>
            <a:pPr algn="ctr" fontAlgn="auto">
              <a:spcBef>
                <a:spcPct val="50000"/>
              </a:spcBef>
              <a:spcAft>
                <a:spcPts val="0"/>
              </a:spcAft>
              <a:defRPr/>
            </a:pPr>
            <a:r>
              <a:rPr lang="en-US" sz="3400" b="1" dirty="0" smtClean="0">
                <a:solidFill>
                  <a:schemeClr val="accent6">
                    <a:lumMod val="75000"/>
                  </a:schemeClr>
                </a:solidFill>
                <a:latin typeface="+mj-lt"/>
              </a:rPr>
              <a:t>Most </a:t>
            </a:r>
            <a:r>
              <a:rPr lang="en-US" sz="3400" b="1" dirty="0">
                <a:solidFill>
                  <a:schemeClr val="accent6">
                    <a:lumMod val="75000"/>
                  </a:schemeClr>
                </a:solidFill>
                <a:latin typeface="+mj-lt"/>
              </a:rPr>
              <a:t>profitable use of a constrained resource.</a:t>
            </a:r>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3"/>
          <p:cNvSpPr txBox="1">
            <a:spLocks noChangeArrowheads="1"/>
          </p:cNvSpPr>
          <p:nvPr/>
        </p:nvSpPr>
        <p:spPr bwMode="auto">
          <a:xfrm>
            <a:off x="1905000" y="2057400"/>
            <a:ext cx="5334000" cy="1661993"/>
          </a:xfrm>
          <a:prstGeom prst="rect">
            <a:avLst/>
          </a:prstGeom>
          <a:solidFill>
            <a:schemeClr val="bg1"/>
          </a:solidFill>
          <a:ln w="76200">
            <a:solidFill>
              <a:schemeClr val="accent6">
                <a:lumMod val="50000"/>
              </a:schemeClr>
            </a:solidFill>
            <a:miter lim="800000"/>
            <a:headEnd/>
            <a:tailEnd/>
          </a:ln>
          <a:effectLst/>
        </p:spPr>
        <p:txBody>
          <a:bodyPr>
            <a:spAutoFit/>
          </a:bodyPr>
          <a:lstStyle/>
          <a:p>
            <a:pPr algn="ctr" fontAlgn="auto">
              <a:spcBef>
                <a:spcPct val="50000"/>
              </a:spcBef>
              <a:spcAft>
                <a:spcPts val="0"/>
              </a:spcAft>
              <a:defRPr/>
            </a:pPr>
            <a:r>
              <a:rPr lang="en-US" sz="3400" b="1" dirty="0" smtClean="0">
                <a:solidFill>
                  <a:srgbClr val="FF0000"/>
                </a:solidFill>
                <a:latin typeface="+mj-lt"/>
              </a:rPr>
              <a:t>sell</a:t>
            </a:r>
            <a:r>
              <a:rPr lang="en-US" sz="3400" b="1" dirty="0" smtClean="0">
                <a:solidFill>
                  <a:schemeClr val="accent6">
                    <a:lumMod val="75000"/>
                  </a:schemeClr>
                </a:solidFill>
                <a:latin typeface="+mj-lt"/>
              </a:rPr>
              <a:t> </a:t>
            </a:r>
            <a:r>
              <a:rPr lang="en-US" sz="3400" b="1" dirty="0">
                <a:solidFill>
                  <a:schemeClr val="accent6">
                    <a:lumMod val="75000"/>
                  </a:schemeClr>
                </a:solidFill>
                <a:latin typeface="+mj-lt"/>
              </a:rPr>
              <a:t>joint products </a:t>
            </a:r>
            <a:r>
              <a:rPr lang="en-US" sz="3400" b="1" dirty="0" smtClean="0">
                <a:solidFill>
                  <a:schemeClr val="accent6">
                    <a:lumMod val="75000"/>
                  </a:schemeClr>
                </a:solidFill>
                <a:latin typeface="+mj-lt"/>
              </a:rPr>
              <a:t>at </a:t>
            </a:r>
            <a:r>
              <a:rPr lang="en-US" sz="3400" b="1" dirty="0">
                <a:solidFill>
                  <a:schemeClr val="accent6">
                    <a:lumMod val="75000"/>
                  </a:schemeClr>
                </a:solidFill>
                <a:latin typeface="+mj-lt"/>
              </a:rPr>
              <a:t>the </a:t>
            </a:r>
            <a:r>
              <a:rPr lang="en-US" sz="3400" b="1" dirty="0">
                <a:solidFill>
                  <a:schemeClr val="accent6">
                    <a:lumMod val="75000"/>
                  </a:schemeClr>
                </a:solidFill>
                <a:latin typeface="+mj-lt"/>
              </a:rPr>
              <a:t>split-off </a:t>
            </a:r>
            <a:r>
              <a:rPr lang="en-US" sz="3400" b="1" dirty="0">
                <a:solidFill>
                  <a:schemeClr val="accent6">
                    <a:lumMod val="75000"/>
                  </a:schemeClr>
                </a:solidFill>
                <a:latin typeface="+mj-lt"/>
              </a:rPr>
              <a:t>point or </a:t>
            </a:r>
            <a:r>
              <a:rPr lang="en-US" sz="3400" b="1" dirty="0">
                <a:solidFill>
                  <a:srgbClr val="FF0000"/>
                </a:solidFill>
                <a:latin typeface="+mj-lt"/>
              </a:rPr>
              <a:t>processed </a:t>
            </a:r>
            <a:r>
              <a:rPr lang="en-US" sz="3400" b="1" dirty="0" smtClean="0">
                <a:solidFill>
                  <a:srgbClr val="FF0000"/>
                </a:solidFill>
                <a:latin typeface="+mj-lt"/>
              </a:rPr>
              <a:t>further</a:t>
            </a:r>
            <a:endParaRPr lang="en-US" sz="3400" b="1" dirty="0">
              <a:solidFill>
                <a:schemeClr val="accent6">
                  <a:lumMod val="75000"/>
                </a:schemeClr>
              </a:solidFill>
              <a:latin typeface="+mj-lt"/>
            </a:endParaRPr>
          </a:p>
        </p:txBody>
      </p:sp>
    </p:spTree>
  </p:cSld>
  <p:clrMapOvr>
    <a:masterClrMapping/>
  </p:clrMapOvr>
  <p:transition>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693</TotalTime>
  <Words>784</Words>
  <Application>Microsoft Office PowerPoint</Application>
  <PresentationFormat>On-screen Show (4:3)</PresentationFormat>
  <Paragraphs>68</Paragraphs>
  <Slides>13</Slides>
  <Notes>13</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3</vt:i4>
      </vt:variant>
      <vt:variant>
        <vt:lpstr>Slide Titles</vt:lpstr>
      </vt:variant>
      <vt:variant>
        <vt:i4>13</vt:i4>
      </vt:variant>
    </vt:vector>
  </HeadingPairs>
  <TitlesOfParts>
    <vt:vector size="28" baseType="lpstr">
      <vt:lpstr>Arial</vt:lpstr>
      <vt:lpstr>Trebuchet MS</vt:lpstr>
      <vt:lpstr>Georgia</vt:lpstr>
      <vt:lpstr>Wingdings 2</vt:lpstr>
      <vt:lpstr>Calibri</vt:lpstr>
      <vt:lpstr>Times</vt:lpstr>
      <vt:lpstr>MS PGothic</vt:lpstr>
      <vt:lpstr>Wingdings 3</vt:lpstr>
      <vt:lpstr>Wingdings</vt:lpstr>
      <vt:lpstr>Times New Roman</vt:lpstr>
      <vt:lpstr>Symbol</vt:lpstr>
      <vt:lpstr>Urban</vt:lpstr>
      <vt:lpstr>Microsoft Excel 97-2003 Worksheet</vt:lpstr>
      <vt:lpstr>Microsoft Excel Worksheet</vt:lpstr>
      <vt:lpstr>Microsoft Office Excel 97-2003 Worksheet</vt:lpstr>
      <vt:lpstr>Relevant Costs and Benefits</vt:lpstr>
      <vt:lpstr>Identifying Relevant Costs</vt:lpstr>
      <vt:lpstr>Decision Making: A Two-Step Process</vt:lpstr>
      <vt:lpstr>Different Costs for Different Purposes</vt:lpstr>
      <vt:lpstr>Total and Differential Cost Approaches</vt:lpstr>
      <vt:lpstr>Total and Differential Cost Approaches</vt:lpstr>
      <vt:lpstr>Total and Differential Cost Approaches</vt:lpstr>
      <vt:lpstr>Total and Differential Cost Approaches</vt:lpstr>
      <vt:lpstr>PowerPoint Presentation</vt:lpstr>
      <vt:lpstr>PowerPoint Presentation</vt:lpstr>
      <vt:lpstr>PowerPoint Presentation</vt:lpstr>
      <vt:lpstr>PowerPoint Presentation</vt:lpstr>
      <vt:lpstr>PowerPoint Presentation</vt:lpstr>
    </vt:vector>
  </TitlesOfParts>
  <Company>Jon A. Booker, Ph.D., CPA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Title</dc:title>
  <dc:creator>Jon A. Booker</dc:creator>
  <cp:lastModifiedBy>Steven Crowley</cp:lastModifiedBy>
  <cp:revision>85</cp:revision>
  <dcterms:created xsi:type="dcterms:W3CDTF">2008-08-28T13:55:57Z</dcterms:created>
  <dcterms:modified xsi:type="dcterms:W3CDTF">2015-11-12T22:50:30Z</dcterms:modified>
</cp:coreProperties>
</file>